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59" r:id="rId3"/>
    <p:sldId id="260" r:id="rId4"/>
    <p:sldId id="262" r:id="rId5"/>
    <p:sldId id="257" r:id="rId6"/>
    <p:sldId id="292" r:id="rId7"/>
    <p:sldId id="264" r:id="rId8"/>
    <p:sldId id="281" r:id="rId9"/>
    <p:sldId id="258" r:id="rId10"/>
    <p:sldId id="265" r:id="rId11"/>
    <p:sldId id="267" r:id="rId12"/>
    <p:sldId id="266" r:id="rId13"/>
    <p:sldId id="268" r:id="rId14"/>
    <p:sldId id="269" r:id="rId15"/>
    <p:sldId id="270" r:id="rId16"/>
    <p:sldId id="271" r:id="rId17"/>
    <p:sldId id="272" r:id="rId18"/>
    <p:sldId id="273" r:id="rId19"/>
    <p:sldId id="274" r:id="rId20"/>
    <p:sldId id="275" r:id="rId21"/>
    <p:sldId id="280" r:id="rId22"/>
    <p:sldId id="283" r:id="rId23"/>
    <p:sldId id="284" r:id="rId24"/>
    <p:sldId id="285" r:id="rId25"/>
    <p:sldId id="291" r:id="rId26"/>
    <p:sldId id="287" r:id="rId27"/>
    <p:sldId id="286" r:id="rId28"/>
    <p:sldId id="288" r:id="rId29"/>
    <p:sldId id="289" r:id="rId30"/>
    <p:sldId id="290" r:id="rId31"/>
    <p:sldId id="293" r:id="rId32"/>
    <p:sldId id="279" r:id="rId33"/>
    <p:sldId id="294" r:id="rId34"/>
    <p:sldId id="295" r:id="rId35"/>
    <p:sldId id="297" r:id="rId36"/>
    <p:sldId id="296" r:id="rId37"/>
    <p:sldId id="302" r:id="rId38"/>
    <p:sldId id="298" r:id="rId39"/>
    <p:sldId id="299" r:id="rId40"/>
    <p:sldId id="301" r:id="rId41"/>
    <p:sldId id="303" r:id="rId42"/>
    <p:sldId id="304" r:id="rId43"/>
    <p:sldId id="305" r:id="rId44"/>
    <p:sldId id="306" r:id="rId45"/>
    <p:sldId id="307" r:id="rId46"/>
    <p:sldId id="309" r:id="rId47"/>
    <p:sldId id="308" r:id="rId48"/>
    <p:sldId id="311" r:id="rId49"/>
    <p:sldId id="312" r:id="rId50"/>
    <p:sldId id="313" r:id="rId51"/>
    <p:sldId id="314" r:id="rId52"/>
    <p:sldId id="278" r:id="rId53"/>
    <p:sldId id="277" r:id="rId54"/>
    <p:sldId id="263"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4660"/>
  </p:normalViewPr>
  <p:slideViewPr>
    <p:cSldViewPr>
      <p:cViewPr varScale="1">
        <p:scale>
          <a:sx n="87" d="100"/>
          <a:sy n="87" d="100"/>
        </p:scale>
        <p:origin x="1180"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123B96-C77E-4C2B-8064-5122CF5A9EDC}" type="datetimeFigureOut">
              <a:rPr lang="en-US" smtClean="0"/>
              <a:t>12/21/2023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5BC967-9B07-4264-B925-754EFF09415F}" type="slidenum">
              <a:rPr lang="en-US" smtClean="0"/>
              <a:t>‹#›</a:t>
            </a:fld>
            <a:endParaRPr lang="en-US"/>
          </a:p>
        </p:txBody>
      </p:sp>
    </p:spTree>
    <p:extLst>
      <p:ext uri="{BB962C8B-B14F-4D97-AF65-F5344CB8AC3E}">
        <p14:creationId xmlns:p14="http://schemas.microsoft.com/office/powerpoint/2010/main" val="1171036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1</a:t>
            </a:fld>
            <a:endParaRPr lang="en-US"/>
          </a:p>
        </p:txBody>
      </p:sp>
    </p:spTree>
    <p:extLst>
      <p:ext uri="{BB962C8B-B14F-4D97-AF65-F5344CB8AC3E}">
        <p14:creationId xmlns:p14="http://schemas.microsoft.com/office/powerpoint/2010/main" val="359000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2</a:t>
            </a:fld>
            <a:endParaRPr lang="en-US"/>
          </a:p>
        </p:txBody>
      </p:sp>
    </p:spTree>
    <p:extLst>
      <p:ext uri="{BB962C8B-B14F-4D97-AF65-F5344CB8AC3E}">
        <p14:creationId xmlns:p14="http://schemas.microsoft.com/office/powerpoint/2010/main" val="2493736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3</a:t>
            </a:fld>
            <a:endParaRPr lang="en-US"/>
          </a:p>
        </p:txBody>
      </p:sp>
    </p:spTree>
    <p:extLst>
      <p:ext uri="{BB962C8B-B14F-4D97-AF65-F5344CB8AC3E}">
        <p14:creationId xmlns:p14="http://schemas.microsoft.com/office/powerpoint/2010/main" val="3600962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9</a:t>
            </a:fld>
            <a:endParaRPr lang="en-US"/>
          </a:p>
        </p:txBody>
      </p:sp>
    </p:spTree>
    <p:extLst>
      <p:ext uri="{BB962C8B-B14F-4D97-AF65-F5344CB8AC3E}">
        <p14:creationId xmlns:p14="http://schemas.microsoft.com/office/powerpoint/2010/main" val="126787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32</a:t>
            </a:fld>
            <a:endParaRPr lang="en-US"/>
          </a:p>
        </p:txBody>
      </p:sp>
    </p:spTree>
    <p:extLst>
      <p:ext uri="{BB962C8B-B14F-4D97-AF65-F5344CB8AC3E}">
        <p14:creationId xmlns:p14="http://schemas.microsoft.com/office/powerpoint/2010/main" val="1303762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5BC967-9B07-4264-B925-754EFF09415F}" type="slidenum">
              <a:rPr lang="en-US" smtClean="0"/>
              <a:t>46</a:t>
            </a:fld>
            <a:endParaRPr lang="en-US"/>
          </a:p>
        </p:txBody>
      </p:sp>
    </p:spTree>
    <p:extLst>
      <p:ext uri="{BB962C8B-B14F-4D97-AF65-F5344CB8AC3E}">
        <p14:creationId xmlns:p14="http://schemas.microsoft.com/office/powerpoint/2010/main" val="2046121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3890031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767817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357890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17709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4FAA32-42A1-4D4A-937B-169AFD45CADB}"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2744306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4FAA32-42A1-4D4A-937B-169AFD45CADB}"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242769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4FAA32-42A1-4D4A-937B-169AFD45CADB}" type="datetimeFigureOut">
              <a:rPr lang="en-US" smtClean="0"/>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97309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4FAA32-42A1-4D4A-937B-169AFD45CADB}" type="datetimeFigureOut">
              <a:rPr lang="en-US" smtClean="0"/>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1965520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4FAA32-42A1-4D4A-937B-169AFD45CADB}" type="datetimeFigureOut">
              <a:rPr lang="en-US" smtClean="0"/>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4006959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4FAA32-42A1-4D4A-937B-169AFD45CADB}"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2991818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4FAA32-42A1-4D4A-937B-169AFD45CADB}"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BB3E49-F524-4C10-AAAB-467475625BB5}" type="slidenum">
              <a:rPr lang="en-US" smtClean="0"/>
              <a:t>‹#›</a:t>
            </a:fld>
            <a:endParaRPr lang="en-US"/>
          </a:p>
        </p:txBody>
      </p:sp>
    </p:spTree>
    <p:extLst>
      <p:ext uri="{BB962C8B-B14F-4D97-AF65-F5344CB8AC3E}">
        <p14:creationId xmlns:p14="http://schemas.microsoft.com/office/powerpoint/2010/main" val="950535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4FAA32-42A1-4D4A-937B-169AFD45CADB}" type="datetimeFigureOut">
              <a:rPr lang="en-US" smtClean="0"/>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BB3E49-F524-4C10-AAAB-467475625BB5}" type="slidenum">
              <a:rPr lang="en-US" smtClean="0"/>
              <a:t>‹#›</a:t>
            </a:fld>
            <a:endParaRPr lang="en-US"/>
          </a:p>
        </p:txBody>
      </p:sp>
    </p:spTree>
    <p:extLst>
      <p:ext uri="{BB962C8B-B14F-4D97-AF65-F5344CB8AC3E}">
        <p14:creationId xmlns:p14="http://schemas.microsoft.com/office/powerpoint/2010/main" val="12437689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hyperlink" Target="https://www.criver.com/eureka/magic-bullets-the-next-evolution-in-targeted-cancer-therapy"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60648"/>
            <a:ext cx="7772400" cy="1470025"/>
          </a:xfrm>
        </p:spPr>
        <p:txBody>
          <a:bodyPr>
            <a:normAutofit/>
          </a:bodyPr>
          <a:lstStyle/>
          <a:p>
            <a:r>
              <a:rPr lang="en-US" sz="3500" b="1" dirty="0">
                <a:solidFill>
                  <a:schemeClr val="tx1">
                    <a:lumMod val="50000"/>
                    <a:lumOff val="50000"/>
                  </a:schemeClr>
                </a:solidFill>
                <a:latin typeface="Palatino Linotype" panose="02040502050505030304" pitchFamily="18" charset="0"/>
              </a:rPr>
              <a:t>APPLICATION OF BIOLOGICAL THERAPY IN MEDICINE</a:t>
            </a:r>
            <a:endParaRPr lang="en-US" sz="3500" dirty="0">
              <a:solidFill>
                <a:schemeClr val="tx1">
                  <a:lumMod val="50000"/>
                  <a:lumOff val="50000"/>
                </a:schemeClr>
              </a:solidFill>
              <a:latin typeface="Palatino Linotype" panose="02040502050505030304" pitchFamily="18" charset="0"/>
            </a:endParaRPr>
          </a:p>
        </p:txBody>
      </p:sp>
      <p:sp>
        <p:nvSpPr>
          <p:cNvPr id="4" name="Rectangle 3"/>
          <p:cNvSpPr/>
          <p:nvPr/>
        </p:nvSpPr>
        <p:spPr>
          <a:xfrm>
            <a:off x="2642603" y="2034425"/>
            <a:ext cx="3566297" cy="646331"/>
          </a:xfrm>
          <a:prstGeom prst="rect">
            <a:avLst/>
          </a:prstGeom>
        </p:spPr>
        <p:txBody>
          <a:bodyPr wrap="none">
            <a:spAutoFit/>
          </a:bodyPr>
          <a:lstStyle/>
          <a:p>
            <a:pPr algn="ctr"/>
            <a:r>
              <a:rPr lang="en-US" sz="3600" b="1" dirty="0">
                <a:solidFill>
                  <a:srgbClr val="002060"/>
                </a:solidFill>
                <a:latin typeface="Palatino Linotype" panose="02040502050505030304" pitchFamily="18" charset="0"/>
              </a:rPr>
              <a:t>Teacher Unit 08 </a:t>
            </a:r>
          </a:p>
        </p:txBody>
      </p:sp>
      <p:sp>
        <p:nvSpPr>
          <p:cNvPr id="5" name="Rectangle 4"/>
          <p:cNvSpPr/>
          <p:nvPr/>
        </p:nvSpPr>
        <p:spPr>
          <a:xfrm>
            <a:off x="2771800" y="4684524"/>
            <a:ext cx="6190488" cy="1107996"/>
          </a:xfrm>
          <a:prstGeom prst="rect">
            <a:avLst/>
          </a:prstGeom>
        </p:spPr>
        <p:txBody>
          <a:bodyPr wrap="square">
            <a:spAutoFit/>
          </a:bodyPr>
          <a:lstStyle/>
          <a:p>
            <a:pPr algn="r"/>
            <a:r>
              <a:rPr lang="en-US" sz="3300" b="1" dirty="0">
                <a:solidFill>
                  <a:srgbClr val="C00000"/>
                </a:solidFill>
                <a:latin typeface="Palatino Linotype" panose="02040502050505030304" pitchFamily="18" charset="0"/>
              </a:rPr>
              <a:t>Monoclonal antibodies in tumor therapy</a:t>
            </a:r>
          </a:p>
        </p:txBody>
      </p:sp>
      <p:sp>
        <p:nvSpPr>
          <p:cNvPr id="9" name="Rectangle 8">
            <a:extLst>
              <a:ext uri="{FF2B5EF4-FFF2-40B4-BE49-F238E27FC236}">
                <a16:creationId xmlns:a16="http://schemas.microsoft.com/office/drawing/2014/main" id="{32403094-09CA-394C-069B-0F9FA96443CF}"/>
              </a:ext>
            </a:extLst>
          </p:cNvPr>
          <p:cNvSpPr/>
          <p:nvPr/>
        </p:nvSpPr>
        <p:spPr>
          <a:xfrm>
            <a:off x="251520" y="5877272"/>
            <a:ext cx="864096" cy="72008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D2BBB36-2FDE-397A-B585-B73054340227}"/>
              </a:ext>
            </a:extLst>
          </p:cNvPr>
          <p:cNvSpPr/>
          <p:nvPr/>
        </p:nvSpPr>
        <p:spPr>
          <a:xfrm>
            <a:off x="1115616" y="6223806"/>
            <a:ext cx="1008112" cy="229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9483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D8B7A-1FBF-C97E-468A-2A83D1D8EBAE}"/>
              </a:ext>
            </a:extLst>
          </p:cNvPr>
          <p:cNvSpPr>
            <a:spLocks noGrp="1"/>
          </p:cNvSpPr>
          <p:nvPr>
            <p:ph type="title"/>
          </p:nvPr>
        </p:nvSpPr>
        <p:spPr>
          <a:xfrm>
            <a:off x="457200" y="116632"/>
            <a:ext cx="8229600" cy="850106"/>
          </a:xfrm>
        </p:spPr>
        <p:txBody>
          <a:bodyPr>
            <a:noAutofit/>
          </a:bodyPr>
          <a:lstStyle/>
          <a:p>
            <a:r>
              <a:rPr lang="en-US" sz="2800" b="1" dirty="0">
                <a:solidFill>
                  <a:srgbClr val="002060"/>
                </a:solidFill>
                <a:latin typeface="Palatino Linotype" panose="02040502050505030304" pitchFamily="18" charset="0"/>
              </a:rPr>
              <a:t>Effector mechanisms of unconjugated </a:t>
            </a:r>
            <a:r>
              <a:rPr lang="en-US" sz="2800" b="1" dirty="0" err="1">
                <a:solidFill>
                  <a:srgbClr val="002060"/>
                </a:solidFill>
                <a:latin typeface="Palatino Linotype" panose="02040502050505030304" pitchFamily="18" charset="0"/>
              </a:rPr>
              <a:t>mAbs</a:t>
            </a:r>
            <a:r>
              <a:rPr lang="en-US" sz="2800" b="1" dirty="0">
                <a:solidFill>
                  <a:srgbClr val="002060"/>
                </a:solidFill>
                <a:latin typeface="Palatino Linotype" panose="02040502050505030304" pitchFamily="18" charset="0"/>
              </a:rPr>
              <a:t> in tumor therapy</a:t>
            </a:r>
            <a:endParaRPr lang="en-US" sz="2800" dirty="0">
              <a:solidFill>
                <a:srgbClr val="002060"/>
              </a:solidFill>
            </a:endParaRPr>
          </a:p>
        </p:txBody>
      </p:sp>
      <p:sp>
        <p:nvSpPr>
          <p:cNvPr id="3" name="Content Placeholder 2">
            <a:extLst>
              <a:ext uri="{FF2B5EF4-FFF2-40B4-BE49-F238E27FC236}">
                <a16:creationId xmlns:a16="http://schemas.microsoft.com/office/drawing/2014/main" id="{D2EC7163-F1DF-F911-6EB5-A154DF8DC777}"/>
              </a:ext>
            </a:extLst>
          </p:cNvPr>
          <p:cNvSpPr>
            <a:spLocks noGrp="1"/>
          </p:cNvSpPr>
          <p:nvPr>
            <p:ph idx="1"/>
          </p:nvPr>
        </p:nvSpPr>
        <p:spPr>
          <a:xfrm>
            <a:off x="251521" y="1988840"/>
            <a:ext cx="8568952" cy="4608512"/>
          </a:xfrm>
        </p:spPr>
        <p:txBody>
          <a:bodyPr>
            <a:normAutofit fontScale="92500" lnSpcReduction="10000"/>
          </a:bodyPr>
          <a:lstStyle/>
          <a:p>
            <a:r>
              <a:rPr lang="en-US" sz="2400" b="1" dirty="0">
                <a:latin typeface="Palatino Linotype" panose="02040502050505030304" pitchFamily="18" charset="0"/>
              </a:rPr>
              <a:t>The main direct mechanism by which many antibodies induce tumor cell death is the blockade of growth factor receptor signaling.</a:t>
            </a:r>
          </a:p>
          <a:p>
            <a:r>
              <a:rPr lang="en-US" sz="2400" b="1" dirty="0">
                <a:latin typeface="Palatino Linotype" panose="02040502050505030304" pitchFamily="18" charset="0"/>
              </a:rPr>
              <a:t>Pro-tumor growth and survival signaling is perturbed when the </a:t>
            </a:r>
            <a:r>
              <a:rPr lang="en-US" sz="2400" b="1" dirty="0">
                <a:solidFill>
                  <a:srgbClr val="C00000"/>
                </a:solidFill>
                <a:latin typeface="Palatino Linotype" panose="02040502050505030304" pitchFamily="18" charset="0"/>
              </a:rPr>
              <a:t>Fab region of the </a:t>
            </a:r>
            <a:r>
              <a:rPr lang="en-US" sz="2400" b="1" dirty="0" err="1">
                <a:solidFill>
                  <a:srgbClr val="C00000"/>
                </a:solidFill>
                <a:latin typeface="Palatino Linotype" panose="02040502050505030304" pitchFamily="18" charset="0"/>
              </a:rPr>
              <a:t>mAbs</a:t>
            </a:r>
            <a:r>
              <a:rPr lang="en-US" sz="2400" b="1" dirty="0">
                <a:solidFill>
                  <a:srgbClr val="C00000"/>
                </a:solidFill>
                <a:latin typeface="Palatino Linotype" panose="02040502050505030304" pitchFamily="18" charset="0"/>
              </a:rPr>
              <a:t> recognize </a:t>
            </a:r>
            <a:r>
              <a:rPr lang="en-US" sz="2400" b="1" dirty="0">
                <a:latin typeface="Palatino Linotype" panose="02040502050505030304" pitchFamily="18" charset="0"/>
              </a:rPr>
              <a:t>and </a:t>
            </a:r>
            <a:r>
              <a:rPr lang="en-US" sz="2400" b="1" dirty="0">
                <a:solidFill>
                  <a:srgbClr val="C00000"/>
                </a:solidFill>
                <a:latin typeface="Palatino Linotype" panose="02040502050505030304" pitchFamily="18" charset="0"/>
              </a:rPr>
              <a:t>bind their target growth factor receptors </a:t>
            </a:r>
            <a:r>
              <a:rPr lang="en-US" sz="2400" b="1" dirty="0">
                <a:latin typeface="Palatino Linotype" panose="02040502050505030304" pitchFamily="18" charset="0"/>
              </a:rPr>
              <a:t>and manipulate their activation state or</a:t>
            </a:r>
            <a:r>
              <a:rPr lang="en-US" sz="2400" b="1" dirty="0">
                <a:solidFill>
                  <a:srgbClr val="C00000"/>
                </a:solidFill>
                <a:latin typeface="Palatino Linotype" panose="02040502050505030304" pitchFamily="18" charset="0"/>
              </a:rPr>
              <a:t> block ligand binding.</a:t>
            </a:r>
          </a:p>
          <a:p>
            <a:r>
              <a:rPr lang="en-US" sz="2400" b="1" dirty="0">
                <a:latin typeface="Palatino Linotype" panose="02040502050505030304" pitchFamily="18" charset="0"/>
              </a:rPr>
              <a:t>One of the most used targets with this mechanism was the </a:t>
            </a:r>
            <a:r>
              <a:rPr lang="en-US" sz="2400" b="1" dirty="0">
                <a:solidFill>
                  <a:srgbClr val="C00000"/>
                </a:solidFill>
                <a:latin typeface="Palatino Linotype" panose="02040502050505030304" pitchFamily="18" charset="0"/>
              </a:rPr>
              <a:t>receptor for the epidermal growth factor (EGFR), </a:t>
            </a:r>
            <a:r>
              <a:rPr lang="en-US" sz="2400" b="1" dirty="0">
                <a:latin typeface="Palatino Linotype" panose="02040502050505030304" pitchFamily="18" charset="0"/>
              </a:rPr>
              <a:t>which can be overexpressed in many different cancer such as colon cancer, neck and head cancer, ovary, and lung cancer. </a:t>
            </a:r>
          </a:p>
          <a:p>
            <a:r>
              <a:rPr lang="en-US" sz="2400" b="1" dirty="0">
                <a:latin typeface="Palatino Linotype" panose="02040502050505030304" pitchFamily="18" charset="0"/>
              </a:rPr>
              <a:t>The activation of EGFR promote an increase in the proliferation rate, migration, and cellular invasion, through the stimulation of the many signaling pathways. </a:t>
            </a:r>
          </a:p>
        </p:txBody>
      </p:sp>
      <p:sp>
        <p:nvSpPr>
          <p:cNvPr id="5" name="TextBox 4">
            <a:extLst>
              <a:ext uri="{FF2B5EF4-FFF2-40B4-BE49-F238E27FC236}">
                <a16:creationId xmlns:a16="http://schemas.microsoft.com/office/drawing/2014/main" id="{A688871F-D75A-5A71-0586-AA215FB1E513}"/>
              </a:ext>
            </a:extLst>
          </p:cNvPr>
          <p:cNvSpPr txBox="1"/>
          <p:nvPr/>
        </p:nvSpPr>
        <p:spPr>
          <a:xfrm>
            <a:off x="1259632" y="972256"/>
            <a:ext cx="7344816" cy="600164"/>
          </a:xfrm>
          <a:prstGeom prst="rect">
            <a:avLst/>
          </a:prstGeom>
          <a:noFill/>
        </p:spPr>
        <p:txBody>
          <a:bodyPr wrap="square">
            <a:spAutoFit/>
          </a:bodyPr>
          <a:lstStyle/>
          <a:p>
            <a:r>
              <a:rPr lang="en-US" sz="3300" b="1" dirty="0">
                <a:solidFill>
                  <a:srgbClr val="FF0000"/>
                </a:solidFill>
                <a:latin typeface="Palatino Linotype" panose="02040502050505030304" pitchFamily="18" charset="0"/>
              </a:rPr>
              <a:t>1. Blocking signaling pathways</a:t>
            </a:r>
            <a:endParaRPr lang="en-US" sz="3300" dirty="0"/>
          </a:p>
        </p:txBody>
      </p:sp>
    </p:spTree>
    <p:extLst>
      <p:ext uri="{BB962C8B-B14F-4D97-AF65-F5344CB8AC3E}">
        <p14:creationId xmlns:p14="http://schemas.microsoft.com/office/powerpoint/2010/main" val="3654075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24AAE-97D2-3F8B-A921-C540CA649E72}"/>
              </a:ext>
            </a:extLst>
          </p:cNvPr>
          <p:cNvSpPr>
            <a:spLocks noGrp="1"/>
          </p:cNvSpPr>
          <p:nvPr>
            <p:ph idx="1"/>
          </p:nvPr>
        </p:nvSpPr>
        <p:spPr>
          <a:xfrm>
            <a:off x="179512" y="548681"/>
            <a:ext cx="8784976" cy="2160239"/>
          </a:xfrm>
          <a:solidFill>
            <a:schemeClr val="accent1">
              <a:lumMod val="20000"/>
              <a:lumOff val="80000"/>
            </a:schemeClr>
          </a:solidFill>
        </p:spPr>
        <p:txBody>
          <a:bodyPr>
            <a:normAutofit lnSpcReduction="10000"/>
          </a:bodyPr>
          <a:lstStyle/>
          <a:p>
            <a:pPr marL="0" indent="0" algn="ctr">
              <a:buNone/>
            </a:pPr>
            <a:r>
              <a:rPr lang="en-US" sz="1900" b="1" dirty="0">
                <a:latin typeface="Palatino Linotype" panose="02040502050505030304" pitchFamily="18" charset="0"/>
              </a:rPr>
              <a:t>Some </a:t>
            </a:r>
            <a:r>
              <a:rPr lang="en-US" sz="1900" b="1" dirty="0" err="1">
                <a:latin typeface="Palatino Linotype" panose="02040502050505030304" pitchFamily="18" charset="0"/>
              </a:rPr>
              <a:t>mAbs</a:t>
            </a:r>
            <a:r>
              <a:rPr lang="en-US" sz="1900" b="1" dirty="0">
                <a:latin typeface="Palatino Linotype" panose="02040502050505030304" pitchFamily="18" charset="0"/>
              </a:rPr>
              <a:t> approved by the FDA (Food and Drug Administration) act by blocking signaling pathways, such as </a:t>
            </a:r>
            <a:r>
              <a:rPr lang="en-US" sz="1900" b="1" dirty="0">
                <a:solidFill>
                  <a:srgbClr val="0000FF"/>
                </a:solidFill>
                <a:latin typeface="Palatino Linotype" panose="02040502050505030304" pitchFamily="18" charset="0"/>
              </a:rPr>
              <a:t>Cetuximab </a:t>
            </a:r>
            <a:r>
              <a:rPr lang="en-US" sz="1900" b="1" dirty="0">
                <a:latin typeface="Palatino Linotype" panose="02040502050505030304" pitchFamily="18" charset="0"/>
              </a:rPr>
              <a:t>and </a:t>
            </a:r>
            <a:r>
              <a:rPr lang="en-US" sz="1900" b="1" dirty="0">
                <a:solidFill>
                  <a:srgbClr val="0000FF"/>
                </a:solidFill>
                <a:latin typeface="Palatino Linotype" panose="02040502050505030304" pitchFamily="18" charset="0"/>
              </a:rPr>
              <a:t>Panitumumab</a:t>
            </a:r>
            <a:r>
              <a:rPr lang="en-US" sz="1900" b="1" dirty="0">
                <a:latin typeface="Palatino Linotype" panose="02040502050505030304" pitchFamily="18" charset="0"/>
              </a:rPr>
              <a:t>. </a:t>
            </a:r>
          </a:p>
          <a:p>
            <a:endParaRPr lang="en-US" sz="1900" b="1" dirty="0">
              <a:latin typeface="Palatino Linotype" panose="02040502050505030304" pitchFamily="18" charset="0"/>
            </a:endParaRPr>
          </a:p>
          <a:p>
            <a:pPr marL="0" indent="0">
              <a:buNone/>
            </a:pPr>
            <a:r>
              <a:rPr lang="en-US" sz="1900" b="1" u="sng" dirty="0">
                <a:latin typeface="Palatino Linotype" panose="02040502050505030304" pitchFamily="18" charset="0"/>
              </a:rPr>
              <a:t>Cetuximab</a:t>
            </a:r>
            <a:r>
              <a:rPr lang="en-US" sz="1900" b="1" dirty="0">
                <a:latin typeface="Palatino Linotype" panose="02040502050505030304" pitchFamily="18" charset="0"/>
              </a:rPr>
              <a:t> binds to EGFR and competitively inhibits the binding to the epidermal growth factor (EGF) and other ligands, which blocked the phosphorylation of EGFR induced by ligands and mitigated the activation of the signaling pathways related to tumor development.</a:t>
            </a:r>
          </a:p>
        </p:txBody>
      </p:sp>
      <p:pic>
        <p:nvPicPr>
          <p:cNvPr id="4" name="Picture 3">
            <a:extLst>
              <a:ext uri="{FF2B5EF4-FFF2-40B4-BE49-F238E27FC236}">
                <a16:creationId xmlns:a16="http://schemas.microsoft.com/office/drawing/2014/main" id="{BAC1EF4F-DEB1-DD66-F350-53F271E491A0}"/>
              </a:ext>
            </a:extLst>
          </p:cNvPr>
          <p:cNvPicPr>
            <a:picLocks noChangeAspect="1"/>
          </p:cNvPicPr>
          <p:nvPr/>
        </p:nvPicPr>
        <p:blipFill>
          <a:blip r:embed="rId2"/>
          <a:stretch>
            <a:fillRect/>
          </a:stretch>
        </p:blipFill>
        <p:spPr>
          <a:xfrm>
            <a:off x="1114737" y="2982342"/>
            <a:ext cx="6986534" cy="3902634"/>
          </a:xfrm>
          <a:prstGeom prst="rect">
            <a:avLst/>
          </a:prstGeom>
        </p:spPr>
      </p:pic>
      <p:sp>
        <p:nvSpPr>
          <p:cNvPr id="5" name="TextBox 4">
            <a:extLst>
              <a:ext uri="{FF2B5EF4-FFF2-40B4-BE49-F238E27FC236}">
                <a16:creationId xmlns:a16="http://schemas.microsoft.com/office/drawing/2014/main" id="{E21D49CE-392C-4CB9-0BD0-53765B4E6360}"/>
              </a:ext>
            </a:extLst>
          </p:cNvPr>
          <p:cNvSpPr txBox="1"/>
          <p:nvPr/>
        </p:nvSpPr>
        <p:spPr>
          <a:xfrm>
            <a:off x="1187624" y="2872638"/>
            <a:ext cx="3384376" cy="1944216"/>
          </a:xfrm>
          <a:prstGeom prst="rect">
            <a:avLst/>
          </a:prstGeom>
          <a:noFill/>
          <a:ln w="28575">
            <a:solidFill>
              <a:srgbClr val="FF0000"/>
            </a:solidFill>
          </a:ln>
        </p:spPr>
        <p:txBody>
          <a:bodyPr wrap="square" rtlCol="0">
            <a:spAutoFit/>
          </a:bodyPr>
          <a:lstStyle/>
          <a:p>
            <a:endParaRPr lang="en-US" dirty="0"/>
          </a:p>
        </p:txBody>
      </p:sp>
      <p:sp>
        <p:nvSpPr>
          <p:cNvPr id="2" name="TextBox 1">
            <a:extLst>
              <a:ext uri="{FF2B5EF4-FFF2-40B4-BE49-F238E27FC236}">
                <a16:creationId xmlns:a16="http://schemas.microsoft.com/office/drawing/2014/main" id="{000EDFC7-5806-93A1-D008-37BEC859A17F}"/>
              </a:ext>
            </a:extLst>
          </p:cNvPr>
          <p:cNvSpPr txBox="1"/>
          <p:nvPr/>
        </p:nvSpPr>
        <p:spPr>
          <a:xfrm>
            <a:off x="2267744" y="-10232"/>
            <a:ext cx="3744416" cy="477054"/>
          </a:xfrm>
          <a:prstGeom prst="rect">
            <a:avLst/>
          </a:prstGeom>
          <a:noFill/>
        </p:spPr>
        <p:txBody>
          <a:bodyPr wrap="square" rtlCol="0">
            <a:spAutoFit/>
          </a:bodyPr>
          <a:lstStyle/>
          <a:p>
            <a:pPr algn="ctr"/>
            <a:r>
              <a:rPr lang="en-US" sz="2500" b="1" dirty="0">
                <a:solidFill>
                  <a:srgbClr val="002060"/>
                </a:solidFill>
                <a:latin typeface="Palatino Linotype" panose="02040502050505030304" pitchFamily="18" charset="0"/>
              </a:rPr>
              <a:t>Clinical application</a:t>
            </a:r>
          </a:p>
        </p:txBody>
      </p:sp>
      <p:sp>
        <p:nvSpPr>
          <p:cNvPr id="7" name="TextBox 6">
            <a:extLst>
              <a:ext uri="{FF2B5EF4-FFF2-40B4-BE49-F238E27FC236}">
                <a16:creationId xmlns:a16="http://schemas.microsoft.com/office/drawing/2014/main" id="{7F7CD60B-BDED-4653-2C9B-9D32908CB94D}"/>
              </a:ext>
            </a:extLst>
          </p:cNvPr>
          <p:cNvSpPr txBox="1"/>
          <p:nvPr/>
        </p:nvSpPr>
        <p:spPr>
          <a:xfrm>
            <a:off x="2051720" y="6550223"/>
            <a:ext cx="4572000" cy="307777"/>
          </a:xfrm>
          <a:prstGeom prst="rect">
            <a:avLst/>
          </a:prstGeom>
          <a:noFill/>
        </p:spPr>
        <p:txBody>
          <a:bodyPr wrap="square">
            <a:spAutoFit/>
          </a:bodyPr>
          <a:lstStyle/>
          <a:p>
            <a:r>
              <a:rPr lang="en-US" sz="1400" b="0" i="0" dirty="0">
                <a:solidFill>
                  <a:srgbClr val="212121"/>
                </a:solidFill>
                <a:effectLst/>
                <a:latin typeface="Palatino Linotype" panose="02040502050505030304" pitchFamily="18" charset="0"/>
              </a:rPr>
              <a:t>Rodríguez-Nava C, et al. Biomedicines 2023;11(6):1610. </a:t>
            </a:r>
            <a:endParaRPr lang="en-US" sz="1400" dirty="0">
              <a:latin typeface="Palatino Linotype" panose="02040502050505030304" pitchFamily="18" charset="0"/>
            </a:endParaRPr>
          </a:p>
        </p:txBody>
      </p:sp>
    </p:spTree>
    <p:extLst>
      <p:ext uri="{BB962C8B-B14F-4D97-AF65-F5344CB8AC3E}">
        <p14:creationId xmlns:p14="http://schemas.microsoft.com/office/powerpoint/2010/main" val="3917567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24AAE-97D2-3F8B-A921-C540CA649E72}"/>
              </a:ext>
            </a:extLst>
          </p:cNvPr>
          <p:cNvSpPr>
            <a:spLocks noGrp="1"/>
          </p:cNvSpPr>
          <p:nvPr>
            <p:ph idx="1"/>
          </p:nvPr>
        </p:nvSpPr>
        <p:spPr>
          <a:xfrm>
            <a:off x="323528" y="908721"/>
            <a:ext cx="8568952" cy="1656184"/>
          </a:xfrm>
          <a:solidFill>
            <a:schemeClr val="accent1">
              <a:lumMod val="20000"/>
              <a:lumOff val="80000"/>
            </a:schemeClr>
          </a:solidFill>
        </p:spPr>
        <p:txBody>
          <a:bodyPr>
            <a:normAutofit/>
          </a:bodyPr>
          <a:lstStyle/>
          <a:p>
            <a:pPr marL="0" indent="0" algn="ctr">
              <a:buNone/>
            </a:pPr>
            <a:r>
              <a:rPr lang="en-US" sz="1900" b="1" u="sng" dirty="0">
                <a:latin typeface="Palatino Linotype" panose="02040502050505030304" pitchFamily="18" charset="0"/>
              </a:rPr>
              <a:t>Panitumumab</a:t>
            </a:r>
            <a:r>
              <a:rPr lang="en-US" sz="1900" b="1" dirty="0">
                <a:latin typeface="Palatino Linotype" panose="02040502050505030304" pitchFamily="18" charset="0"/>
              </a:rPr>
              <a:t> is an antagonist and induces the internalization of EGFR. </a:t>
            </a:r>
          </a:p>
          <a:p>
            <a:pPr marL="0" indent="0" algn="ctr">
              <a:buNone/>
            </a:pPr>
            <a:r>
              <a:rPr lang="en-US" sz="1900" b="1" dirty="0">
                <a:latin typeface="Palatino Linotype" panose="02040502050505030304" pitchFamily="18" charset="0"/>
              </a:rPr>
              <a:t>The intracellular processes triggered by EGFR activation (e.g., dimerization, autophosphorylation, and signal transduction) were prevented using this </a:t>
            </a:r>
            <a:r>
              <a:rPr lang="en-US" sz="1900" b="1" dirty="0" err="1">
                <a:latin typeface="Palatino Linotype" panose="02040502050505030304" pitchFamily="18" charset="0"/>
              </a:rPr>
              <a:t>mAb</a:t>
            </a:r>
            <a:r>
              <a:rPr lang="en-US" sz="1900" b="1" dirty="0">
                <a:latin typeface="Palatino Linotype" panose="02040502050505030304" pitchFamily="18" charset="0"/>
              </a:rPr>
              <a:t>, which promoted an increase in the apoptotic rate and a reduction in the tumor proliferation and angiogenesis.</a:t>
            </a:r>
          </a:p>
        </p:txBody>
      </p:sp>
      <p:pic>
        <p:nvPicPr>
          <p:cNvPr id="4" name="Picture 3">
            <a:extLst>
              <a:ext uri="{FF2B5EF4-FFF2-40B4-BE49-F238E27FC236}">
                <a16:creationId xmlns:a16="http://schemas.microsoft.com/office/drawing/2014/main" id="{BAC1EF4F-DEB1-DD66-F350-53F271E491A0}"/>
              </a:ext>
            </a:extLst>
          </p:cNvPr>
          <p:cNvPicPr>
            <a:picLocks noChangeAspect="1"/>
          </p:cNvPicPr>
          <p:nvPr/>
        </p:nvPicPr>
        <p:blipFill>
          <a:blip r:embed="rId2"/>
          <a:stretch>
            <a:fillRect/>
          </a:stretch>
        </p:blipFill>
        <p:spPr>
          <a:xfrm>
            <a:off x="1114737" y="2982342"/>
            <a:ext cx="6986534" cy="3902634"/>
          </a:xfrm>
          <a:prstGeom prst="rect">
            <a:avLst/>
          </a:prstGeom>
        </p:spPr>
      </p:pic>
      <p:sp>
        <p:nvSpPr>
          <p:cNvPr id="5" name="TextBox 4">
            <a:extLst>
              <a:ext uri="{FF2B5EF4-FFF2-40B4-BE49-F238E27FC236}">
                <a16:creationId xmlns:a16="http://schemas.microsoft.com/office/drawing/2014/main" id="{E21D49CE-392C-4CB9-0BD0-53765B4E6360}"/>
              </a:ext>
            </a:extLst>
          </p:cNvPr>
          <p:cNvSpPr txBox="1"/>
          <p:nvPr/>
        </p:nvSpPr>
        <p:spPr>
          <a:xfrm>
            <a:off x="1187624" y="2872638"/>
            <a:ext cx="3384376" cy="1944216"/>
          </a:xfrm>
          <a:prstGeom prst="rect">
            <a:avLst/>
          </a:prstGeom>
          <a:noFill/>
          <a:ln w="28575">
            <a:solidFill>
              <a:srgbClr val="FF0000"/>
            </a:solidFill>
          </a:ln>
        </p:spPr>
        <p:txBody>
          <a:bodyPr wrap="square" rtlCol="0">
            <a:spAutoFit/>
          </a:bodyPr>
          <a:lstStyle/>
          <a:p>
            <a:endParaRPr lang="en-US" dirty="0"/>
          </a:p>
        </p:txBody>
      </p:sp>
      <p:sp>
        <p:nvSpPr>
          <p:cNvPr id="6" name="TextBox 5">
            <a:extLst>
              <a:ext uri="{FF2B5EF4-FFF2-40B4-BE49-F238E27FC236}">
                <a16:creationId xmlns:a16="http://schemas.microsoft.com/office/drawing/2014/main" id="{4DD2D1D8-5D81-5FD3-A104-4AF5836EFAAE}"/>
              </a:ext>
            </a:extLst>
          </p:cNvPr>
          <p:cNvSpPr txBox="1"/>
          <p:nvPr/>
        </p:nvSpPr>
        <p:spPr>
          <a:xfrm>
            <a:off x="2267744" y="138288"/>
            <a:ext cx="3744416" cy="477054"/>
          </a:xfrm>
          <a:prstGeom prst="rect">
            <a:avLst/>
          </a:prstGeom>
          <a:noFill/>
        </p:spPr>
        <p:txBody>
          <a:bodyPr wrap="square" rtlCol="0">
            <a:spAutoFit/>
          </a:bodyPr>
          <a:lstStyle/>
          <a:p>
            <a:pPr algn="ctr"/>
            <a:r>
              <a:rPr lang="en-US" sz="2500" b="1" dirty="0">
                <a:solidFill>
                  <a:srgbClr val="002060"/>
                </a:solidFill>
                <a:latin typeface="Palatino Linotype" panose="02040502050505030304" pitchFamily="18" charset="0"/>
              </a:rPr>
              <a:t>Clinical application</a:t>
            </a:r>
          </a:p>
        </p:txBody>
      </p:sp>
      <p:sp>
        <p:nvSpPr>
          <p:cNvPr id="7" name="TextBox 6">
            <a:extLst>
              <a:ext uri="{FF2B5EF4-FFF2-40B4-BE49-F238E27FC236}">
                <a16:creationId xmlns:a16="http://schemas.microsoft.com/office/drawing/2014/main" id="{ACFDE352-9593-6D13-C46A-1A92715A4183}"/>
              </a:ext>
            </a:extLst>
          </p:cNvPr>
          <p:cNvSpPr txBox="1"/>
          <p:nvPr/>
        </p:nvSpPr>
        <p:spPr>
          <a:xfrm>
            <a:off x="2051720" y="6550223"/>
            <a:ext cx="4572000" cy="307777"/>
          </a:xfrm>
          <a:prstGeom prst="rect">
            <a:avLst/>
          </a:prstGeom>
          <a:noFill/>
        </p:spPr>
        <p:txBody>
          <a:bodyPr wrap="square">
            <a:spAutoFit/>
          </a:bodyPr>
          <a:lstStyle/>
          <a:p>
            <a:r>
              <a:rPr lang="en-US" sz="1400" b="0" i="0" dirty="0">
                <a:solidFill>
                  <a:srgbClr val="212121"/>
                </a:solidFill>
                <a:effectLst/>
                <a:latin typeface="Palatino Linotype" panose="02040502050505030304" pitchFamily="18" charset="0"/>
              </a:rPr>
              <a:t>Rodríguez-Nava C, et al. Biomedicines 2023;11(6):1610. </a:t>
            </a:r>
            <a:endParaRPr lang="en-US" sz="1400" dirty="0">
              <a:latin typeface="Palatino Linotype" panose="02040502050505030304" pitchFamily="18" charset="0"/>
            </a:endParaRPr>
          </a:p>
        </p:txBody>
      </p:sp>
    </p:spTree>
    <p:extLst>
      <p:ext uri="{BB962C8B-B14F-4D97-AF65-F5344CB8AC3E}">
        <p14:creationId xmlns:p14="http://schemas.microsoft.com/office/powerpoint/2010/main" val="782528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304078-B1BC-FE82-AB4C-AE2D29FA17FF}"/>
              </a:ext>
            </a:extLst>
          </p:cNvPr>
          <p:cNvSpPr>
            <a:spLocks noGrp="1"/>
          </p:cNvSpPr>
          <p:nvPr>
            <p:ph idx="1"/>
          </p:nvPr>
        </p:nvSpPr>
        <p:spPr>
          <a:xfrm>
            <a:off x="251520" y="548681"/>
            <a:ext cx="8712968" cy="2304256"/>
          </a:xfrm>
          <a:solidFill>
            <a:schemeClr val="accent1">
              <a:lumMod val="20000"/>
              <a:lumOff val="80000"/>
            </a:schemeClr>
          </a:solidFill>
        </p:spPr>
        <p:txBody>
          <a:bodyPr>
            <a:normAutofit/>
          </a:bodyPr>
          <a:lstStyle/>
          <a:p>
            <a:pPr marL="0" indent="0" algn="ctr">
              <a:buNone/>
            </a:pPr>
            <a:r>
              <a:rPr lang="en-US" sz="2000" b="1" i="0" u="none" strike="noStrike" baseline="0" dirty="0">
                <a:solidFill>
                  <a:srgbClr val="C00000"/>
                </a:solidFill>
                <a:latin typeface="Palatino Linotype" panose="02040502050505030304" pitchFamily="18" charset="0"/>
              </a:rPr>
              <a:t>Human epidermal growth factor receptor 2 (HER2) </a:t>
            </a:r>
            <a:r>
              <a:rPr lang="en-US" sz="2000" b="1" i="0" u="none" strike="noStrike" baseline="0" dirty="0">
                <a:solidFill>
                  <a:srgbClr val="000000"/>
                </a:solidFill>
                <a:latin typeface="Palatino Linotype" panose="02040502050505030304" pitchFamily="18" charset="0"/>
              </a:rPr>
              <a:t>is a tyrosine kinase receptor that is overexpressed in many cancers, primarily in ovarian and breast carcinomas. Anti-HER2 antibodies induce signaling perturbation by inhibiting heterodimerization and internalization. </a:t>
            </a:r>
          </a:p>
          <a:p>
            <a:pPr marL="0" indent="0" algn="l">
              <a:buNone/>
            </a:pPr>
            <a:endParaRPr lang="en-US" sz="1500" b="1" i="0" u="sng" strike="noStrike" baseline="0" dirty="0">
              <a:solidFill>
                <a:srgbClr val="0000FF"/>
              </a:solidFill>
              <a:latin typeface="Palatino Linotype" panose="02040502050505030304" pitchFamily="18" charset="0"/>
            </a:endParaRPr>
          </a:p>
          <a:p>
            <a:pPr marL="0" indent="0" algn="ctr">
              <a:buNone/>
            </a:pPr>
            <a:r>
              <a:rPr lang="en-US" sz="2000" b="1" i="0" u="sng" strike="noStrike" baseline="0" dirty="0">
                <a:solidFill>
                  <a:srgbClr val="0000FF"/>
                </a:solidFill>
                <a:latin typeface="Palatino Linotype" panose="02040502050505030304" pitchFamily="18" charset="0"/>
              </a:rPr>
              <a:t>Trastuzumab</a:t>
            </a:r>
            <a:r>
              <a:rPr lang="en-US" sz="2000" b="1" i="0" u="none" strike="noStrike" baseline="0" dirty="0">
                <a:solidFill>
                  <a:srgbClr val="000000"/>
                </a:solidFill>
                <a:latin typeface="Palatino Linotype" panose="02040502050505030304" pitchFamily="18" charset="0"/>
              </a:rPr>
              <a:t> was the first FDA approved anti-HER2 </a:t>
            </a:r>
            <a:r>
              <a:rPr lang="en-US" sz="2000" b="1" i="0" u="none" strike="noStrike" baseline="0" dirty="0" err="1">
                <a:solidFill>
                  <a:srgbClr val="000000"/>
                </a:solidFill>
                <a:latin typeface="Palatino Linotype" panose="02040502050505030304" pitchFamily="18" charset="0"/>
              </a:rPr>
              <a:t>mAb</a:t>
            </a:r>
            <a:r>
              <a:rPr lang="en-US" sz="2000" b="1" i="0" u="none" strike="noStrike" baseline="0" dirty="0">
                <a:solidFill>
                  <a:srgbClr val="000000"/>
                </a:solidFill>
                <a:latin typeface="Palatino Linotype" panose="02040502050505030304" pitchFamily="18" charset="0"/>
              </a:rPr>
              <a:t> and remains a vital component of treatments for HER2-amplified breast cancer.</a:t>
            </a:r>
            <a:endParaRPr lang="en-US" sz="2000" b="1" dirty="0">
              <a:latin typeface="Palatino Linotype" panose="02040502050505030304" pitchFamily="18" charset="0"/>
            </a:endParaRPr>
          </a:p>
        </p:txBody>
      </p:sp>
      <p:pic>
        <p:nvPicPr>
          <p:cNvPr id="1026" name="Picture 2" descr="Fig 1.">
            <a:extLst>
              <a:ext uri="{FF2B5EF4-FFF2-40B4-BE49-F238E27FC236}">
                <a16:creationId xmlns:a16="http://schemas.microsoft.com/office/drawing/2014/main" id="{6AE63390-7233-E5A8-856F-6D99093AE7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5" y="2951184"/>
            <a:ext cx="3140235" cy="357339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123B853-224B-743F-9C88-9912F607CD21}"/>
              </a:ext>
            </a:extLst>
          </p:cNvPr>
          <p:cNvSpPr txBox="1"/>
          <p:nvPr/>
        </p:nvSpPr>
        <p:spPr>
          <a:xfrm>
            <a:off x="1079612" y="6524580"/>
            <a:ext cx="6120680" cy="307777"/>
          </a:xfrm>
          <a:prstGeom prst="rect">
            <a:avLst/>
          </a:prstGeom>
          <a:noFill/>
        </p:spPr>
        <p:txBody>
          <a:bodyPr wrap="square">
            <a:spAutoFit/>
          </a:bodyPr>
          <a:lstStyle/>
          <a:p>
            <a:pPr algn="ctr"/>
            <a:r>
              <a:rPr lang="en-US" sz="1400" b="0" i="0" dirty="0" err="1">
                <a:solidFill>
                  <a:srgbClr val="212121"/>
                </a:solidFill>
                <a:effectLst/>
                <a:latin typeface="Palatino Linotype" panose="02040502050505030304" pitchFamily="18" charset="0"/>
              </a:rPr>
              <a:t>Gemmete</a:t>
            </a:r>
            <a:r>
              <a:rPr lang="en-US" sz="1400" b="0" i="0" dirty="0">
                <a:solidFill>
                  <a:srgbClr val="212121"/>
                </a:solidFill>
                <a:effectLst/>
                <a:latin typeface="Palatino Linotype" panose="02040502050505030304" pitchFamily="18" charset="0"/>
              </a:rPr>
              <a:t> JJ, Mukherji SK.. AJNR Am J </a:t>
            </a:r>
            <a:r>
              <a:rPr lang="en-US" sz="1400" b="0" i="0" dirty="0" err="1">
                <a:solidFill>
                  <a:srgbClr val="212121"/>
                </a:solidFill>
                <a:effectLst/>
                <a:latin typeface="Palatino Linotype" panose="02040502050505030304" pitchFamily="18" charset="0"/>
              </a:rPr>
              <a:t>Neuroradiol</a:t>
            </a:r>
            <a:r>
              <a:rPr lang="en-US" sz="1400" b="0" i="0" dirty="0">
                <a:solidFill>
                  <a:srgbClr val="212121"/>
                </a:solidFill>
                <a:effectLst/>
                <a:latin typeface="Palatino Linotype" panose="02040502050505030304" pitchFamily="18" charset="0"/>
              </a:rPr>
              <a:t>. 2011;32(8):1373-4.</a:t>
            </a:r>
            <a:endParaRPr lang="en-US" sz="1400" dirty="0">
              <a:latin typeface="Palatino Linotype" panose="02040502050505030304" pitchFamily="18" charset="0"/>
            </a:endParaRPr>
          </a:p>
        </p:txBody>
      </p:sp>
      <p:sp>
        <p:nvSpPr>
          <p:cNvPr id="6" name="TextBox 5">
            <a:extLst>
              <a:ext uri="{FF2B5EF4-FFF2-40B4-BE49-F238E27FC236}">
                <a16:creationId xmlns:a16="http://schemas.microsoft.com/office/drawing/2014/main" id="{3ADC43EF-6CE9-2B2C-8BF0-17FC1F6736C9}"/>
              </a:ext>
            </a:extLst>
          </p:cNvPr>
          <p:cNvSpPr txBox="1"/>
          <p:nvPr/>
        </p:nvSpPr>
        <p:spPr>
          <a:xfrm>
            <a:off x="2267744" y="44624"/>
            <a:ext cx="3744416" cy="477054"/>
          </a:xfrm>
          <a:prstGeom prst="rect">
            <a:avLst/>
          </a:prstGeom>
          <a:noFill/>
        </p:spPr>
        <p:txBody>
          <a:bodyPr wrap="square" rtlCol="0">
            <a:spAutoFit/>
          </a:bodyPr>
          <a:lstStyle/>
          <a:p>
            <a:pPr algn="ctr"/>
            <a:r>
              <a:rPr lang="en-US" sz="2500" b="1" dirty="0">
                <a:solidFill>
                  <a:srgbClr val="002060"/>
                </a:solidFill>
                <a:latin typeface="Palatino Linotype" panose="02040502050505030304" pitchFamily="18" charset="0"/>
              </a:rPr>
              <a:t>Clinical application</a:t>
            </a:r>
          </a:p>
        </p:txBody>
      </p:sp>
    </p:spTree>
    <p:extLst>
      <p:ext uri="{BB962C8B-B14F-4D97-AF65-F5344CB8AC3E}">
        <p14:creationId xmlns:p14="http://schemas.microsoft.com/office/powerpoint/2010/main" val="32788970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49EC6F-D709-5703-5AF7-6E0FC1434653}"/>
              </a:ext>
            </a:extLst>
          </p:cNvPr>
          <p:cNvSpPr>
            <a:spLocks noGrp="1"/>
          </p:cNvSpPr>
          <p:nvPr>
            <p:ph idx="1"/>
          </p:nvPr>
        </p:nvSpPr>
        <p:spPr>
          <a:xfrm>
            <a:off x="359532" y="2599742"/>
            <a:ext cx="8424936" cy="4104456"/>
          </a:xfrm>
        </p:spPr>
        <p:txBody>
          <a:bodyPr>
            <a:normAutofit/>
          </a:bodyPr>
          <a:lstStyle/>
          <a:p>
            <a:r>
              <a:rPr lang="en-US" sz="2300" b="1" dirty="0">
                <a:latin typeface="Palatino Linotype" panose="02040502050505030304" pitchFamily="18" charset="0"/>
              </a:rPr>
              <a:t>Many therapeutic </a:t>
            </a:r>
            <a:r>
              <a:rPr lang="en-US" sz="2300" b="1" dirty="0" err="1">
                <a:latin typeface="Palatino Linotype" panose="02040502050505030304" pitchFamily="18" charset="0"/>
              </a:rPr>
              <a:t>mAbs</a:t>
            </a:r>
            <a:r>
              <a:rPr lang="en-US" sz="2300" b="1" dirty="0">
                <a:latin typeface="Palatino Linotype" panose="02040502050505030304" pitchFamily="18" charset="0"/>
              </a:rPr>
              <a:t> used in the conventional treatment against cancer can promote the activation of the complement classical pathway, specifically those with the IgG1 isotype of antibodies. </a:t>
            </a:r>
          </a:p>
          <a:p>
            <a:endParaRPr lang="en-US" sz="2300" b="1" dirty="0">
              <a:latin typeface="Palatino Linotype" panose="02040502050505030304" pitchFamily="18" charset="0"/>
            </a:endParaRPr>
          </a:p>
          <a:p>
            <a:r>
              <a:rPr lang="en-US" sz="2300" b="1" dirty="0">
                <a:latin typeface="Palatino Linotype" panose="02040502050505030304" pitchFamily="18" charset="0"/>
              </a:rPr>
              <a:t>These </a:t>
            </a:r>
            <a:r>
              <a:rPr lang="en-US" sz="2300" b="1" dirty="0" err="1">
                <a:latin typeface="Palatino Linotype" panose="02040502050505030304" pitchFamily="18" charset="0"/>
              </a:rPr>
              <a:t>mAbs</a:t>
            </a:r>
            <a:r>
              <a:rPr lang="en-US" sz="2300" b="1" dirty="0">
                <a:latin typeface="Palatino Linotype" panose="02040502050505030304" pitchFamily="18" charset="0"/>
              </a:rPr>
              <a:t> bind to the tumoral antigens expressed in the membrane of the target cell; thereafter, C1q binds to the Fc region of the antibody for the activation of the proteolytic process, which enable the binding of other complement factors until poly-C9 was attached to the target cell for the formation of the membrane-attack-complex (MAC).</a:t>
            </a:r>
          </a:p>
        </p:txBody>
      </p:sp>
      <p:sp>
        <p:nvSpPr>
          <p:cNvPr id="4" name="Title 1">
            <a:extLst>
              <a:ext uri="{FF2B5EF4-FFF2-40B4-BE49-F238E27FC236}">
                <a16:creationId xmlns:a16="http://schemas.microsoft.com/office/drawing/2014/main" id="{584349E8-7EB5-00F8-7028-08F7ED956735}"/>
              </a:ext>
            </a:extLst>
          </p:cNvPr>
          <p:cNvSpPr>
            <a:spLocks noGrp="1"/>
          </p:cNvSpPr>
          <p:nvPr>
            <p:ph type="title"/>
          </p:nvPr>
        </p:nvSpPr>
        <p:spPr>
          <a:xfrm>
            <a:off x="457200" y="116632"/>
            <a:ext cx="8229600" cy="850106"/>
          </a:xfrm>
        </p:spPr>
        <p:txBody>
          <a:bodyPr>
            <a:noAutofit/>
          </a:bodyPr>
          <a:lstStyle/>
          <a:p>
            <a:r>
              <a:rPr lang="en-US" sz="2800" b="1" dirty="0">
                <a:solidFill>
                  <a:srgbClr val="002060"/>
                </a:solidFill>
                <a:latin typeface="Palatino Linotype" panose="02040502050505030304" pitchFamily="18" charset="0"/>
              </a:rPr>
              <a:t>Effector mechanisms of unconjugated </a:t>
            </a:r>
            <a:r>
              <a:rPr lang="en-US" sz="2800" b="1" dirty="0" err="1">
                <a:solidFill>
                  <a:srgbClr val="002060"/>
                </a:solidFill>
                <a:latin typeface="Palatino Linotype" panose="02040502050505030304" pitchFamily="18" charset="0"/>
              </a:rPr>
              <a:t>mAbs</a:t>
            </a:r>
            <a:r>
              <a:rPr lang="en-US" sz="2800" b="1" dirty="0">
                <a:solidFill>
                  <a:srgbClr val="002060"/>
                </a:solidFill>
                <a:latin typeface="Palatino Linotype" panose="02040502050505030304" pitchFamily="18" charset="0"/>
              </a:rPr>
              <a:t> in tumor therapy</a:t>
            </a:r>
            <a:endParaRPr lang="en-US" sz="2800" dirty="0">
              <a:solidFill>
                <a:srgbClr val="002060"/>
              </a:solidFill>
            </a:endParaRPr>
          </a:p>
        </p:txBody>
      </p:sp>
      <p:sp>
        <p:nvSpPr>
          <p:cNvPr id="7" name="TextBox 6">
            <a:extLst>
              <a:ext uri="{FF2B5EF4-FFF2-40B4-BE49-F238E27FC236}">
                <a16:creationId xmlns:a16="http://schemas.microsoft.com/office/drawing/2014/main" id="{1AA92485-A62C-054C-897C-D8CA49E4DF50}"/>
              </a:ext>
            </a:extLst>
          </p:cNvPr>
          <p:cNvSpPr txBox="1"/>
          <p:nvPr/>
        </p:nvSpPr>
        <p:spPr>
          <a:xfrm>
            <a:off x="179512" y="1229242"/>
            <a:ext cx="8784976" cy="1107996"/>
          </a:xfrm>
          <a:prstGeom prst="rect">
            <a:avLst/>
          </a:prstGeom>
          <a:noFill/>
        </p:spPr>
        <p:txBody>
          <a:bodyPr wrap="square">
            <a:spAutoFit/>
          </a:bodyPr>
          <a:lstStyle/>
          <a:p>
            <a:pPr algn="ctr"/>
            <a:r>
              <a:rPr lang="en-US" sz="3300" b="1" dirty="0">
                <a:solidFill>
                  <a:srgbClr val="FF0000"/>
                </a:solidFill>
                <a:latin typeface="Palatino Linotype" panose="02040502050505030304" pitchFamily="18" charset="0"/>
              </a:rPr>
              <a:t>2. Complement-Dependent Cytotoxicity (CDC)</a:t>
            </a:r>
          </a:p>
        </p:txBody>
      </p:sp>
    </p:spTree>
    <p:extLst>
      <p:ext uri="{BB962C8B-B14F-4D97-AF65-F5344CB8AC3E}">
        <p14:creationId xmlns:p14="http://schemas.microsoft.com/office/powerpoint/2010/main" val="2888248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DEBF92-E5FB-CB03-22D5-58E5BC91AC6E}"/>
              </a:ext>
            </a:extLst>
          </p:cNvPr>
          <p:cNvSpPr>
            <a:spLocks noGrp="1"/>
          </p:cNvSpPr>
          <p:nvPr>
            <p:ph idx="1"/>
          </p:nvPr>
        </p:nvSpPr>
        <p:spPr>
          <a:xfrm>
            <a:off x="143508" y="908720"/>
            <a:ext cx="8856984" cy="2016224"/>
          </a:xfrm>
          <a:solidFill>
            <a:schemeClr val="accent1">
              <a:lumMod val="20000"/>
              <a:lumOff val="80000"/>
            </a:schemeClr>
          </a:solidFill>
        </p:spPr>
        <p:txBody>
          <a:bodyPr>
            <a:noAutofit/>
          </a:bodyPr>
          <a:lstStyle/>
          <a:p>
            <a:pPr marL="0" indent="0" algn="ctr">
              <a:buNone/>
            </a:pPr>
            <a:r>
              <a:rPr lang="en-US" sz="1900" b="1" i="0" u="none" strike="noStrike" baseline="0" dirty="0">
                <a:solidFill>
                  <a:srgbClr val="000000"/>
                </a:solidFill>
                <a:latin typeface="Palatino Linotype" panose="02040502050505030304" pitchFamily="18" charset="0"/>
              </a:rPr>
              <a:t>The target molecule of </a:t>
            </a:r>
            <a:r>
              <a:rPr lang="en-US" sz="1900" b="1" i="0" u="none" strike="noStrike" baseline="0" dirty="0" err="1">
                <a:solidFill>
                  <a:srgbClr val="0000FF"/>
                </a:solidFill>
                <a:latin typeface="Palatino Linotype" panose="02040502050505030304" pitchFamily="18" charset="0"/>
              </a:rPr>
              <a:t>Naxitamab</a:t>
            </a:r>
            <a:r>
              <a:rPr lang="en-US" sz="1900" b="1" i="0" u="none" strike="noStrike" baseline="0" dirty="0">
                <a:solidFill>
                  <a:srgbClr val="000000"/>
                </a:solidFill>
                <a:latin typeface="Palatino Linotype" panose="02040502050505030304" pitchFamily="18" charset="0"/>
              </a:rPr>
              <a:t> is the </a:t>
            </a:r>
            <a:r>
              <a:rPr lang="en-US" sz="1900" b="1" i="0" u="none" strike="noStrike" baseline="0" dirty="0">
                <a:solidFill>
                  <a:srgbClr val="C00000"/>
                </a:solidFill>
                <a:latin typeface="Palatino Linotype" panose="02040502050505030304" pitchFamily="18" charset="0"/>
              </a:rPr>
              <a:t>glycolipid GD2</a:t>
            </a:r>
            <a:r>
              <a:rPr lang="en-US" sz="1900" b="1" i="0" u="none" strike="noStrike" baseline="0" dirty="0">
                <a:solidFill>
                  <a:srgbClr val="000000"/>
                </a:solidFill>
                <a:latin typeface="Palatino Linotype" panose="02040502050505030304" pitchFamily="18" charset="0"/>
              </a:rPr>
              <a:t>, overexpressed in neuroblastoma and other neuroectodermal cells, including the central nervous system and peripheral nerves. </a:t>
            </a:r>
          </a:p>
          <a:p>
            <a:pPr marL="0" indent="0" algn="ctr">
              <a:buNone/>
            </a:pPr>
            <a:r>
              <a:rPr lang="en-US" sz="1900" b="1" i="0" u="none" strike="noStrike" baseline="0" dirty="0" err="1">
                <a:solidFill>
                  <a:srgbClr val="000000"/>
                </a:solidFill>
                <a:latin typeface="Palatino Linotype" panose="02040502050505030304" pitchFamily="18" charset="0"/>
              </a:rPr>
              <a:t>Naxitamab</a:t>
            </a:r>
            <a:r>
              <a:rPr lang="en-US" sz="1900" b="1" i="0" u="none" strike="noStrike" baseline="0" dirty="0">
                <a:solidFill>
                  <a:srgbClr val="000000"/>
                </a:solidFill>
                <a:latin typeface="Palatino Linotype" panose="02040502050505030304" pitchFamily="18" charset="0"/>
              </a:rPr>
              <a:t> as anti-GD2 </a:t>
            </a:r>
            <a:r>
              <a:rPr lang="en-US" sz="1900" b="1" i="0" u="none" strike="noStrike" baseline="0" dirty="0" err="1">
                <a:solidFill>
                  <a:srgbClr val="000000"/>
                </a:solidFill>
                <a:latin typeface="Palatino Linotype" panose="02040502050505030304" pitchFamily="18" charset="0"/>
              </a:rPr>
              <a:t>mAbs</a:t>
            </a:r>
            <a:r>
              <a:rPr lang="en-US" sz="1900" b="1" i="0" u="none" strike="noStrike" baseline="0" dirty="0">
                <a:solidFill>
                  <a:srgbClr val="000000"/>
                </a:solidFill>
                <a:latin typeface="Palatino Linotype" panose="02040502050505030304" pitchFamily="18" charset="0"/>
              </a:rPr>
              <a:t> can trigger complementary activation by C1q–antibody interaction, leading to complement lysis of neuroblastoma cells (complement dependent cytotoxicity (CDC)).</a:t>
            </a:r>
            <a:endParaRPr lang="en-US" sz="1900" b="1" dirty="0">
              <a:latin typeface="Palatino Linotype" panose="02040502050505030304" pitchFamily="18" charset="0"/>
            </a:endParaRPr>
          </a:p>
        </p:txBody>
      </p:sp>
      <p:pic>
        <p:nvPicPr>
          <p:cNvPr id="4" name="Picture 3">
            <a:extLst>
              <a:ext uri="{FF2B5EF4-FFF2-40B4-BE49-F238E27FC236}">
                <a16:creationId xmlns:a16="http://schemas.microsoft.com/office/drawing/2014/main" id="{544FF30D-FFF4-3B04-ED37-501769C6277F}"/>
              </a:ext>
            </a:extLst>
          </p:cNvPr>
          <p:cNvPicPr>
            <a:picLocks noChangeAspect="1"/>
          </p:cNvPicPr>
          <p:nvPr/>
        </p:nvPicPr>
        <p:blipFill>
          <a:blip r:embed="rId2"/>
          <a:stretch>
            <a:fillRect/>
          </a:stretch>
        </p:blipFill>
        <p:spPr>
          <a:xfrm>
            <a:off x="1114737" y="3006255"/>
            <a:ext cx="6986534" cy="3902634"/>
          </a:xfrm>
          <a:prstGeom prst="rect">
            <a:avLst/>
          </a:prstGeom>
        </p:spPr>
      </p:pic>
      <p:sp>
        <p:nvSpPr>
          <p:cNvPr id="5" name="TextBox 4">
            <a:extLst>
              <a:ext uri="{FF2B5EF4-FFF2-40B4-BE49-F238E27FC236}">
                <a16:creationId xmlns:a16="http://schemas.microsoft.com/office/drawing/2014/main" id="{FD9A3A32-5CE7-5A24-C394-BAD167DE463B}"/>
              </a:ext>
            </a:extLst>
          </p:cNvPr>
          <p:cNvSpPr txBox="1"/>
          <p:nvPr/>
        </p:nvSpPr>
        <p:spPr>
          <a:xfrm>
            <a:off x="1129640" y="4960059"/>
            <a:ext cx="3154327" cy="1614077"/>
          </a:xfrm>
          <a:prstGeom prst="rect">
            <a:avLst/>
          </a:prstGeom>
          <a:noFill/>
          <a:ln w="28575">
            <a:solidFill>
              <a:srgbClr val="FF0000"/>
            </a:solidFill>
          </a:ln>
        </p:spPr>
        <p:txBody>
          <a:bodyPr wrap="square" rtlCol="0">
            <a:spAutoFit/>
          </a:bodyPr>
          <a:lstStyle/>
          <a:p>
            <a:endParaRPr lang="en-US" dirty="0"/>
          </a:p>
        </p:txBody>
      </p:sp>
      <p:sp>
        <p:nvSpPr>
          <p:cNvPr id="6" name="TextBox 5">
            <a:extLst>
              <a:ext uri="{FF2B5EF4-FFF2-40B4-BE49-F238E27FC236}">
                <a16:creationId xmlns:a16="http://schemas.microsoft.com/office/drawing/2014/main" id="{41747ADD-F6B6-3971-F656-89E5D27F4367}"/>
              </a:ext>
            </a:extLst>
          </p:cNvPr>
          <p:cNvSpPr txBox="1"/>
          <p:nvPr/>
        </p:nvSpPr>
        <p:spPr>
          <a:xfrm>
            <a:off x="2051720" y="6574136"/>
            <a:ext cx="4572000" cy="307777"/>
          </a:xfrm>
          <a:prstGeom prst="rect">
            <a:avLst/>
          </a:prstGeom>
          <a:noFill/>
        </p:spPr>
        <p:txBody>
          <a:bodyPr wrap="square">
            <a:spAutoFit/>
          </a:bodyPr>
          <a:lstStyle/>
          <a:p>
            <a:r>
              <a:rPr lang="en-US" sz="1400" b="0" i="0" dirty="0">
                <a:solidFill>
                  <a:srgbClr val="212121"/>
                </a:solidFill>
                <a:effectLst/>
                <a:latin typeface="Palatino Linotype" panose="02040502050505030304" pitchFamily="18" charset="0"/>
              </a:rPr>
              <a:t>Rodríguez-Nava C, et al. Biomedicines 2023;11(6):1610. </a:t>
            </a:r>
            <a:endParaRPr lang="en-US" sz="1400" dirty="0">
              <a:latin typeface="Palatino Linotype" panose="02040502050505030304" pitchFamily="18" charset="0"/>
            </a:endParaRPr>
          </a:p>
        </p:txBody>
      </p:sp>
      <p:sp>
        <p:nvSpPr>
          <p:cNvPr id="7" name="TextBox 6">
            <a:extLst>
              <a:ext uri="{FF2B5EF4-FFF2-40B4-BE49-F238E27FC236}">
                <a16:creationId xmlns:a16="http://schemas.microsoft.com/office/drawing/2014/main" id="{37852663-585D-9E85-5EF3-4168FF942991}"/>
              </a:ext>
            </a:extLst>
          </p:cNvPr>
          <p:cNvSpPr txBox="1"/>
          <p:nvPr/>
        </p:nvSpPr>
        <p:spPr>
          <a:xfrm>
            <a:off x="2267744" y="44624"/>
            <a:ext cx="3744416" cy="477054"/>
          </a:xfrm>
          <a:prstGeom prst="rect">
            <a:avLst/>
          </a:prstGeom>
          <a:noFill/>
        </p:spPr>
        <p:txBody>
          <a:bodyPr wrap="square" rtlCol="0">
            <a:spAutoFit/>
          </a:bodyPr>
          <a:lstStyle/>
          <a:p>
            <a:pPr algn="ctr"/>
            <a:r>
              <a:rPr lang="en-US" sz="2500" b="1" dirty="0">
                <a:solidFill>
                  <a:srgbClr val="002060"/>
                </a:solidFill>
                <a:latin typeface="Palatino Linotype" panose="02040502050505030304" pitchFamily="18" charset="0"/>
              </a:rPr>
              <a:t>Clinical application</a:t>
            </a:r>
          </a:p>
        </p:txBody>
      </p:sp>
    </p:spTree>
    <p:extLst>
      <p:ext uri="{BB962C8B-B14F-4D97-AF65-F5344CB8AC3E}">
        <p14:creationId xmlns:p14="http://schemas.microsoft.com/office/powerpoint/2010/main" val="33575383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B33FE2-9039-3808-5B9C-7F85D81DDFFF}"/>
              </a:ext>
            </a:extLst>
          </p:cNvPr>
          <p:cNvSpPr>
            <a:spLocks noGrp="1"/>
          </p:cNvSpPr>
          <p:nvPr>
            <p:ph idx="1"/>
          </p:nvPr>
        </p:nvSpPr>
        <p:spPr>
          <a:xfrm>
            <a:off x="457200" y="2924944"/>
            <a:ext cx="8435280" cy="3345235"/>
          </a:xfrm>
        </p:spPr>
        <p:txBody>
          <a:bodyPr>
            <a:normAutofit/>
          </a:bodyPr>
          <a:lstStyle/>
          <a:p>
            <a:r>
              <a:rPr lang="en-US" sz="2500" b="1" dirty="0">
                <a:latin typeface="Palatino Linotype" panose="02040502050505030304" pitchFamily="18" charset="0"/>
              </a:rPr>
              <a:t>Antibody-dependent cellular phagocytosis (ADCP) is the biological function mediated by the binding of Fc with the </a:t>
            </a:r>
            <a:r>
              <a:rPr lang="en-US" sz="2500" b="1" dirty="0" err="1">
                <a:latin typeface="Palatino Linotype" panose="02040502050505030304" pitchFamily="18" charset="0"/>
              </a:rPr>
              <a:t>FcRI</a:t>
            </a:r>
            <a:r>
              <a:rPr lang="en-US" sz="2500" b="1" dirty="0">
                <a:latin typeface="Palatino Linotype" panose="02040502050505030304" pitchFamily="18" charset="0"/>
              </a:rPr>
              <a:t> receptors which are expressed on the macrophages, neutrophils, and eosinophils.</a:t>
            </a:r>
          </a:p>
          <a:p>
            <a:endParaRPr lang="en-US" sz="2500" b="1" dirty="0">
              <a:latin typeface="Palatino Linotype" panose="02040502050505030304" pitchFamily="18" charset="0"/>
            </a:endParaRPr>
          </a:p>
          <a:p>
            <a:r>
              <a:rPr lang="en-US" sz="2500" b="1" dirty="0">
                <a:latin typeface="Palatino Linotype" panose="02040502050505030304" pitchFamily="18" charset="0"/>
              </a:rPr>
              <a:t> ADCP is the mechanism by which the antibodies opsonize the tumor cell for its internalization and degradation in the phagosome.</a:t>
            </a:r>
          </a:p>
        </p:txBody>
      </p:sp>
      <p:sp>
        <p:nvSpPr>
          <p:cNvPr id="4" name="Title 1">
            <a:extLst>
              <a:ext uri="{FF2B5EF4-FFF2-40B4-BE49-F238E27FC236}">
                <a16:creationId xmlns:a16="http://schemas.microsoft.com/office/drawing/2014/main" id="{28692DE3-F0CE-BE72-0DDB-D6D3CE0154B8}"/>
              </a:ext>
            </a:extLst>
          </p:cNvPr>
          <p:cNvSpPr>
            <a:spLocks noGrp="1"/>
          </p:cNvSpPr>
          <p:nvPr>
            <p:ph type="title"/>
          </p:nvPr>
        </p:nvSpPr>
        <p:spPr>
          <a:xfrm>
            <a:off x="457200" y="116632"/>
            <a:ext cx="8229600" cy="850106"/>
          </a:xfrm>
        </p:spPr>
        <p:txBody>
          <a:bodyPr>
            <a:noAutofit/>
          </a:bodyPr>
          <a:lstStyle/>
          <a:p>
            <a:r>
              <a:rPr lang="en-US" sz="2800" b="1" dirty="0">
                <a:solidFill>
                  <a:srgbClr val="002060"/>
                </a:solidFill>
                <a:latin typeface="Palatino Linotype" panose="02040502050505030304" pitchFamily="18" charset="0"/>
              </a:rPr>
              <a:t>Effector mechanisms of unconjugated </a:t>
            </a:r>
            <a:r>
              <a:rPr lang="en-US" sz="2800" b="1" dirty="0" err="1">
                <a:solidFill>
                  <a:srgbClr val="002060"/>
                </a:solidFill>
                <a:latin typeface="Palatino Linotype" panose="02040502050505030304" pitchFamily="18" charset="0"/>
              </a:rPr>
              <a:t>mAbs</a:t>
            </a:r>
            <a:r>
              <a:rPr lang="en-US" sz="2800" b="1" dirty="0">
                <a:solidFill>
                  <a:srgbClr val="002060"/>
                </a:solidFill>
                <a:latin typeface="Palatino Linotype" panose="02040502050505030304" pitchFamily="18" charset="0"/>
              </a:rPr>
              <a:t> in tumor therapy</a:t>
            </a:r>
            <a:endParaRPr lang="en-US" sz="2800" dirty="0">
              <a:solidFill>
                <a:srgbClr val="002060"/>
              </a:solidFill>
            </a:endParaRPr>
          </a:p>
        </p:txBody>
      </p:sp>
      <p:sp>
        <p:nvSpPr>
          <p:cNvPr id="5" name="TextBox 4">
            <a:extLst>
              <a:ext uri="{FF2B5EF4-FFF2-40B4-BE49-F238E27FC236}">
                <a16:creationId xmlns:a16="http://schemas.microsoft.com/office/drawing/2014/main" id="{2C2E63E4-84D4-BECA-0F8D-187076271B8C}"/>
              </a:ext>
            </a:extLst>
          </p:cNvPr>
          <p:cNvSpPr txBox="1"/>
          <p:nvPr/>
        </p:nvSpPr>
        <p:spPr>
          <a:xfrm>
            <a:off x="179512" y="1229242"/>
            <a:ext cx="8784976" cy="1107996"/>
          </a:xfrm>
          <a:prstGeom prst="rect">
            <a:avLst/>
          </a:prstGeom>
          <a:noFill/>
        </p:spPr>
        <p:txBody>
          <a:bodyPr wrap="square">
            <a:spAutoFit/>
          </a:bodyPr>
          <a:lstStyle/>
          <a:p>
            <a:pPr algn="ctr"/>
            <a:r>
              <a:rPr lang="en-US" sz="3300" b="1" dirty="0">
                <a:solidFill>
                  <a:srgbClr val="FF0000"/>
                </a:solidFill>
                <a:latin typeface="Palatino Linotype" panose="02040502050505030304" pitchFamily="18" charset="0"/>
              </a:rPr>
              <a:t>3. Antibody-dependent cellular phagocytosis (ADCP) </a:t>
            </a:r>
          </a:p>
        </p:txBody>
      </p:sp>
    </p:spTree>
    <p:extLst>
      <p:ext uri="{BB962C8B-B14F-4D97-AF65-F5344CB8AC3E}">
        <p14:creationId xmlns:p14="http://schemas.microsoft.com/office/powerpoint/2010/main" val="876189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4FF30D-FFF4-3B04-ED37-501769C6277F}"/>
              </a:ext>
            </a:extLst>
          </p:cNvPr>
          <p:cNvPicPr>
            <a:picLocks noChangeAspect="1"/>
          </p:cNvPicPr>
          <p:nvPr/>
        </p:nvPicPr>
        <p:blipFill>
          <a:blip r:embed="rId2"/>
          <a:stretch>
            <a:fillRect/>
          </a:stretch>
        </p:blipFill>
        <p:spPr>
          <a:xfrm>
            <a:off x="1218675" y="3465929"/>
            <a:ext cx="6903656" cy="3376994"/>
          </a:xfrm>
          <a:prstGeom prst="rect">
            <a:avLst/>
          </a:prstGeom>
        </p:spPr>
      </p:pic>
      <p:sp>
        <p:nvSpPr>
          <p:cNvPr id="5" name="TextBox 4">
            <a:extLst>
              <a:ext uri="{FF2B5EF4-FFF2-40B4-BE49-F238E27FC236}">
                <a16:creationId xmlns:a16="http://schemas.microsoft.com/office/drawing/2014/main" id="{FD9A3A32-5CE7-5A24-C394-BAD167DE463B}"/>
              </a:ext>
            </a:extLst>
          </p:cNvPr>
          <p:cNvSpPr txBox="1"/>
          <p:nvPr/>
        </p:nvSpPr>
        <p:spPr>
          <a:xfrm>
            <a:off x="5148065" y="5157192"/>
            <a:ext cx="2974266" cy="1416944"/>
          </a:xfrm>
          <a:prstGeom prst="rect">
            <a:avLst/>
          </a:prstGeom>
          <a:noFill/>
          <a:ln w="28575">
            <a:solidFill>
              <a:srgbClr val="FF0000"/>
            </a:solidFill>
          </a:ln>
        </p:spPr>
        <p:txBody>
          <a:bodyPr wrap="square" rtlCol="0">
            <a:spAutoFit/>
          </a:bodyPr>
          <a:lstStyle/>
          <a:p>
            <a:endParaRPr lang="en-US" dirty="0"/>
          </a:p>
        </p:txBody>
      </p:sp>
      <p:sp>
        <p:nvSpPr>
          <p:cNvPr id="6" name="TextBox 5">
            <a:extLst>
              <a:ext uri="{FF2B5EF4-FFF2-40B4-BE49-F238E27FC236}">
                <a16:creationId xmlns:a16="http://schemas.microsoft.com/office/drawing/2014/main" id="{41747ADD-F6B6-3971-F656-89E5D27F4367}"/>
              </a:ext>
            </a:extLst>
          </p:cNvPr>
          <p:cNvSpPr txBox="1"/>
          <p:nvPr/>
        </p:nvSpPr>
        <p:spPr>
          <a:xfrm>
            <a:off x="2051720" y="6574136"/>
            <a:ext cx="4572000" cy="307777"/>
          </a:xfrm>
          <a:prstGeom prst="rect">
            <a:avLst/>
          </a:prstGeom>
          <a:noFill/>
        </p:spPr>
        <p:txBody>
          <a:bodyPr wrap="square">
            <a:spAutoFit/>
          </a:bodyPr>
          <a:lstStyle/>
          <a:p>
            <a:r>
              <a:rPr lang="en-US" sz="1400" b="0" i="0" dirty="0">
                <a:solidFill>
                  <a:srgbClr val="212121"/>
                </a:solidFill>
                <a:effectLst/>
                <a:latin typeface="Palatino Linotype" panose="02040502050505030304" pitchFamily="18" charset="0"/>
              </a:rPr>
              <a:t>Rodríguez-Nava C, et al. Biomedicines 2023;11(6):1610. </a:t>
            </a:r>
            <a:endParaRPr lang="en-US" sz="1400" dirty="0">
              <a:latin typeface="Palatino Linotype" panose="02040502050505030304" pitchFamily="18" charset="0"/>
            </a:endParaRPr>
          </a:p>
        </p:txBody>
      </p:sp>
      <p:sp>
        <p:nvSpPr>
          <p:cNvPr id="7" name="TextBox 6">
            <a:extLst>
              <a:ext uri="{FF2B5EF4-FFF2-40B4-BE49-F238E27FC236}">
                <a16:creationId xmlns:a16="http://schemas.microsoft.com/office/drawing/2014/main" id="{37852663-585D-9E85-5EF3-4168FF942991}"/>
              </a:ext>
            </a:extLst>
          </p:cNvPr>
          <p:cNvSpPr txBox="1"/>
          <p:nvPr/>
        </p:nvSpPr>
        <p:spPr>
          <a:xfrm>
            <a:off x="2267744" y="44624"/>
            <a:ext cx="3744416" cy="477054"/>
          </a:xfrm>
          <a:prstGeom prst="rect">
            <a:avLst/>
          </a:prstGeom>
          <a:noFill/>
        </p:spPr>
        <p:txBody>
          <a:bodyPr wrap="square" rtlCol="0">
            <a:spAutoFit/>
          </a:bodyPr>
          <a:lstStyle/>
          <a:p>
            <a:pPr algn="ctr"/>
            <a:r>
              <a:rPr lang="en-US" sz="2500" b="1" dirty="0">
                <a:solidFill>
                  <a:srgbClr val="002060"/>
                </a:solidFill>
                <a:latin typeface="Palatino Linotype" panose="02040502050505030304" pitchFamily="18" charset="0"/>
              </a:rPr>
              <a:t>Clinical application</a:t>
            </a:r>
          </a:p>
        </p:txBody>
      </p:sp>
      <p:sp>
        <p:nvSpPr>
          <p:cNvPr id="9" name="Content Placeholder 2">
            <a:extLst>
              <a:ext uri="{FF2B5EF4-FFF2-40B4-BE49-F238E27FC236}">
                <a16:creationId xmlns:a16="http://schemas.microsoft.com/office/drawing/2014/main" id="{9F587C22-B6B9-0911-A3C3-BDE5D7A7608B}"/>
              </a:ext>
            </a:extLst>
          </p:cNvPr>
          <p:cNvSpPr txBox="1">
            <a:spLocks/>
          </p:cNvSpPr>
          <p:nvPr/>
        </p:nvSpPr>
        <p:spPr>
          <a:xfrm>
            <a:off x="179512" y="552180"/>
            <a:ext cx="8839490" cy="2970275"/>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b="1">
                <a:solidFill>
                  <a:srgbClr val="0000FF"/>
                </a:solidFill>
                <a:latin typeface="Palatino Linotype" panose="02040502050505030304" pitchFamily="18" charset="0"/>
              </a:rPr>
              <a:t>Tafasitamab</a:t>
            </a:r>
            <a:r>
              <a:rPr lang="en-US" sz="1800" b="1">
                <a:latin typeface="Palatino Linotype" panose="02040502050505030304" pitchFamily="18" charset="0"/>
              </a:rPr>
              <a:t> binds to the </a:t>
            </a:r>
            <a:r>
              <a:rPr lang="en-US" sz="1800" b="1">
                <a:solidFill>
                  <a:srgbClr val="C00000"/>
                </a:solidFill>
                <a:latin typeface="Palatino Linotype" panose="02040502050505030304" pitchFamily="18" charset="0"/>
              </a:rPr>
              <a:t>antigen CD19</a:t>
            </a:r>
            <a:r>
              <a:rPr lang="en-US" sz="1800" b="1">
                <a:latin typeface="Palatino Linotype" panose="02040502050505030304" pitchFamily="18" charset="0"/>
              </a:rPr>
              <a:t>, which is broadly expressed across different B cell malignancies. Tafasitamab is engineered with an increased ability to bind to two types of immune system cells, natural killer (NK) cells and macrophages, which in turn can attack malignant B cells through antibody-dependent cellular phagocytosis (ADCP) and antibody-dependent cellular cytotoxicity (ADCC). </a:t>
            </a:r>
          </a:p>
          <a:p>
            <a:pPr marL="0" indent="0" algn="ctr">
              <a:buFont typeface="Arial" panose="020B0604020202020204" pitchFamily="34" charset="0"/>
              <a:buNone/>
            </a:pPr>
            <a:endParaRPr lang="en-US" sz="1000" b="1">
              <a:latin typeface="Palatino Linotype" panose="02040502050505030304" pitchFamily="18" charset="0"/>
            </a:endParaRPr>
          </a:p>
          <a:p>
            <a:pPr marL="0" indent="0" algn="ctr">
              <a:buFont typeface="Arial" panose="020B0604020202020204" pitchFamily="34" charset="0"/>
              <a:buNone/>
            </a:pPr>
            <a:r>
              <a:rPr lang="en-US" sz="1800" b="1">
                <a:latin typeface="Palatino Linotype" panose="02040502050505030304" pitchFamily="18" charset="0"/>
              </a:rPr>
              <a:t>In general, antibodies that induced ADCC (eg., Tafasitamab) could promote ADCP, which was associated with the production of IFN-</a:t>
            </a:r>
            <a:r>
              <a:rPr lang="el-GR" sz="1800" b="1">
                <a:latin typeface="Palatino Linotype" panose="02040502050505030304" pitchFamily="18" charset="0"/>
              </a:rPr>
              <a:t>γ</a:t>
            </a:r>
            <a:r>
              <a:rPr lang="en-US" sz="1800" b="1">
                <a:latin typeface="Palatino Linotype" panose="02040502050505030304" pitchFamily="18" charset="0"/>
              </a:rPr>
              <a:t> by NK cells that induced the expression of the FcRI in polymorphonuclear cells, thus, promoting phagocytosis.</a:t>
            </a:r>
            <a:endParaRPr lang="en-US" sz="1800" b="1" dirty="0">
              <a:latin typeface="Palatino Linotype" panose="02040502050505030304" pitchFamily="18" charset="0"/>
            </a:endParaRPr>
          </a:p>
        </p:txBody>
      </p:sp>
    </p:spTree>
    <p:extLst>
      <p:ext uri="{BB962C8B-B14F-4D97-AF65-F5344CB8AC3E}">
        <p14:creationId xmlns:p14="http://schemas.microsoft.com/office/powerpoint/2010/main" val="1161352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B33FE2-9039-3808-5B9C-7F85D81DDFFF}"/>
              </a:ext>
            </a:extLst>
          </p:cNvPr>
          <p:cNvSpPr>
            <a:spLocks noGrp="1"/>
          </p:cNvSpPr>
          <p:nvPr>
            <p:ph idx="1"/>
          </p:nvPr>
        </p:nvSpPr>
        <p:spPr>
          <a:xfrm>
            <a:off x="457200" y="2924944"/>
            <a:ext cx="8363272" cy="3528392"/>
          </a:xfrm>
        </p:spPr>
        <p:txBody>
          <a:bodyPr>
            <a:normAutofit fontScale="92500"/>
          </a:bodyPr>
          <a:lstStyle/>
          <a:p>
            <a:r>
              <a:rPr lang="en-US" sz="2500" b="1" dirty="0">
                <a:latin typeface="Palatino Linotype" panose="02040502050505030304" pitchFamily="18" charset="0"/>
              </a:rPr>
              <a:t>Antibody-dependent cellular cytotoxicity (ADCC) is the process by which antibodies coat a target cell (e.g., tumor cells) and recruit effector immune cells to induce target cell death via non-phagocytic mechanisms.</a:t>
            </a:r>
          </a:p>
          <a:p>
            <a:endParaRPr lang="en-US" sz="2500" b="1" dirty="0">
              <a:latin typeface="Palatino Linotype" panose="02040502050505030304" pitchFamily="18" charset="0"/>
            </a:endParaRPr>
          </a:p>
          <a:p>
            <a:r>
              <a:rPr lang="en-US" sz="2500" b="1" dirty="0">
                <a:latin typeface="Palatino Linotype" panose="02040502050505030304" pitchFamily="18" charset="0"/>
              </a:rPr>
              <a:t>The variable region of the antibody could binds to tumor antigen on the cell surface, and the Fc region could bind to the Fc</a:t>
            </a:r>
            <a:r>
              <a:rPr lang="el-GR" sz="2500" b="1" dirty="0">
                <a:latin typeface="Palatino Linotype" panose="02040502050505030304" pitchFamily="18" charset="0"/>
              </a:rPr>
              <a:t>γ</a:t>
            </a:r>
            <a:r>
              <a:rPr lang="en-US" sz="2500" b="1" dirty="0">
                <a:latin typeface="Palatino Linotype" panose="02040502050505030304" pitchFamily="18" charset="0"/>
              </a:rPr>
              <a:t>RIIIA expressed on the NK cells thus promoting cellular destruction through the release of lytic factors.</a:t>
            </a:r>
          </a:p>
        </p:txBody>
      </p:sp>
      <p:sp>
        <p:nvSpPr>
          <p:cNvPr id="4" name="Title 1">
            <a:extLst>
              <a:ext uri="{FF2B5EF4-FFF2-40B4-BE49-F238E27FC236}">
                <a16:creationId xmlns:a16="http://schemas.microsoft.com/office/drawing/2014/main" id="{28692DE3-F0CE-BE72-0DDB-D6D3CE0154B8}"/>
              </a:ext>
            </a:extLst>
          </p:cNvPr>
          <p:cNvSpPr>
            <a:spLocks noGrp="1"/>
          </p:cNvSpPr>
          <p:nvPr>
            <p:ph type="title"/>
          </p:nvPr>
        </p:nvSpPr>
        <p:spPr>
          <a:xfrm>
            <a:off x="457200" y="116632"/>
            <a:ext cx="8229600" cy="850106"/>
          </a:xfrm>
        </p:spPr>
        <p:txBody>
          <a:bodyPr>
            <a:noAutofit/>
          </a:bodyPr>
          <a:lstStyle/>
          <a:p>
            <a:r>
              <a:rPr lang="en-US" sz="2800" b="1" dirty="0">
                <a:solidFill>
                  <a:srgbClr val="002060"/>
                </a:solidFill>
                <a:latin typeface="Palatino Linotype" panose="02040502050505030304" pitchFamily="18" charset="0"/>
              </a:rPr>
              <a:t>Effector mechanisms of unconjugated </a:t>
            </a:r>
            <a:r>
              <a:rPr lang="en-US" sz="2800" b="1" dirty="0" err="1">
                <a:solidFill>
                  <a:srgbClr val="002060"/>
                </a:solidFill>
                <a:latin typeface="Palatino Linotype" panose="02040502050505030304" pitchFamily="18" charset="0"/>
              </a:rPr>
              <a:t>mAbs</a:t>
            </a:r>
            <a:r>
              <a:rPr lang="en-US" sz="2800" b="1" dirty="0">
                <a:solidFill>
                  <a:srgbClr val="002060"/>
                </a:solidFill>
                <a:latin typeface="Palatino Linotype" panose="02040502050505030304" pitchFamily="18" charset="0"/>
              </a:rPr>
              <a:t> in tumor therapy</a:t>
            </a:r>
            <a:endParaRPr lang="en-US" sz="2800" dirty="0">
              <a:solidFill>
                <a:srgbClr val="002060"/>
              </a:solidFill>
            </a:endParaRPr>
          </a:p>
        </p:txBody>
      </p:sp>
      <p:sp>
        <p:nvSpPr>
          <p:cNvPr id="5" name="TextBox 4">
            <a:extLst>
              <a:ext uri="{FF2B5EF4-FFF2-40B4-BE49-F238E27FC236}">
                <a16:creationId xmlns:a16="http://schemas.microsoft.com/office/drawing/2014/main" id="{2C2E63E4-84D4-BECA-0F8D-187076271B8C}"/>
              </a:ext>
            </a:extLst>
          </p:cNvPr>
          <p:cNvSpPr txBox="1"/>
          <p:nvPr/>
        </p:nvSpPr>
        <p:spPr>
          <a:xfrm>
            <a:off x="35496" y="1229242"/>
            <a:ext cx="9001000" cy="1107996"/>
          </a:xfrm>
          <a:prstGeom prst="rect">
            <a:avLst/>
          </a:prstGeom>
          <a:noFill/>
        </p:spPr>
        <p:txBody>
          <a:bodyPr wrap="square">
            <a:spAutoFit/>
          </a:bodyPr>
          <a:lstStyle/>
          <a:p>
            <a:pPr algn="ctr"/>
            <a:r>
              <a:rPr lang="en-US" sz="3300" b="1" dirty="0">
                <a:solidFill>
                  <a:srgbClr val="FF0000"/>
                </a:solidFill>
                <a:latin typeface="Palatino Linotype" panose="02040502050505030304" pitchFamily="18" charset="0"/>
              </a:rPr>
              <a:t>4. Antibody-dependent cellular cytotoxicity (ADCC)</a:t>
            </a:r>
          </a:p>
        </p:txBody>
      </p:sp>
    </p:spTree>
    <p:extLst>
      <p:ext uri="{BB962C8B-B14F-4D97-AF65-F5344CB8AC3E}">
        <p14:creationId xmlns:p14="http://schemas.microsoft.com/office/powerpoint/2010/main" val="38089854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4FF30D-FFF4-3B04-ED37-501769C6277F}"/>
              </a:ext>
            </a:extLst>
          </p:cNvPr>
          <p:cNvPicPr>
            <a:picLocks noChangeAspect="1"/>
          </p:cNvPicPr>
          <p:nvPr/>
        </p:nvPicPr>
        <p:blipFill>
          <a:blip r:embed="rId2"/>
          <a:stretch>
            <a:fillRect/>
          </a:stretch>
        </p:blipFill>
        <p:spPr>
          <a:xfrm>
            <a:off x="1218675" y="3465929"/>
            <a:ext cx="6903656" cy="3376994"/>
          </a:xfrm>
          <a:prstGeom prst="rect">
            <a:avLst/>
          </a:prstGeom>
        </p:spPr>
      </p:pic>
      <p:sp>
        <p:nvSpPr>
          <p:cNvPr id="5" name="TextBox 4">
            <a:extLst>
              <a:ext uri="{FF2B5EF4-FFF2-40B4-BE49-F238E27FC236}">
                <a16:creationId xmlns:a16="http://schemas.microsoft.com/office/drawing/2014/main" id="{FD9A3A32-5CE7-5A24-C394-BAD167DE463B}"/>
              </a:ext>
            </a:extLst>
          </p:cNvPr>
          <p:cNvSpPr txBox="1"/>
          <p:nvPr/>
        </p:nvSpPr>
        <p:spPr>
          <a:xfrm>
            <a:off x="5117419" y="3566020"/>
            <a:ext cx="2974266" cy="1416944"/>
          </a:xfrm>
          <a:prstGeom prst="rect">
            <a:avLst/>
          </a:prstGeom>
          <a:noFill/>
          <a:ln w="28575">
            <a:solidFill>
              <a:srgbClr val="FF0000"/>
            </a:solidFill>
          </a:ln>
        </p:spPr>
        <p:txBody>
          <a:bodyPr wrap="square" rtlCol="0">
            <a:spAutoFit/>
          </a:bodyPr>
          <a:lstStyle/>
          <a:p>
            <a:endParaRPr lang="en-US" dirty="0"/>
          </a:p>
        </p:txBody>
      </p:sp>
      <p:sp>
        <p:nvSpPr>
          <p:cNvPr id="6" name="TextBox 5">
            <a:extLst>
              <a:ext uri="{FF2B5EF4-FFF2-40B4-BE49-F238E27FC236}">
                <a16:creationId xmlns:a16="http://schemas.microsoft.com/office/drawing/2014/main" id="{41747ADD-F6B6-3971-F656-89E5D27F4367}"/>
              </a:ext>
            </a:extLst>
          </p:cNvPr>
          <p:cNvSpPr txBox="1"/>
          <p:nvPr/>
        </p:nvSpPr>
        <p:spPr>
          <a:xfrm>
            <a:off x="2051720" y="6574136"/>
            <a:ext cx="4572000" cy="307777"/>
          </a:xfrm>
          <a:prstGeom prst="rect">
            <a:avLst/>
          </a:prstGeom>
          <a:noFill/>
        </p:spPr>
        <p:txBody>
          <a:bodyPr wrap="square">
            <a:spAutoFit/>
          </a:bodyPr>
          <a:lstStyle/>
          <a:p>
            <a:r>
              <a:rPr lang="en-US" sz="1400" b="0" i="0" dirty="0">
                <a:solidFill>
                  <a:srgbClr val="212121"/>
                </a:solidFill>
                <a:effectLst/>
                <a:latin typeface="Palatino Linotype" panose="02040502050505030304" pitchFamily="18" charset="0"/>
              </a:rPr>
              <a:t>Rodríguez-Nava C, et al. Biomedicines 2023;11(6):1610. </a:t>
            </a:r>
            <a:endParaRPr lang="en-US" sz="1400" dirty="0">
              <a:latin typeface="Palatino Linotype" panose="02040502050505030304" pitchFamily="18" charset="0"/>
            </a:endParaRPr>
          </a:p>
        </p:txBody>
      </p:sp>
      <p:sp>
        <p:nvSpPr>
          <p:cNvPr id="7" name="TextBox 6">
            <a:extLst>
              <a:ext uri="{FF2B5EF4-FFF2-40B4-BE49-F238E27FC236}">
                <a16:creationId xmlns:a16="http://schemas.microsoft.com/office/drawing/2014/main" id="{37852663-585D-9E85-5EF3-4168FF942991}"/>
              </a:ext>
            </a:extLst>
          </p:cNvPr>
          <p:cNvSpPr txBox="1"/>
          <p:nvPr/>
        </p:nvSpPr>
        <p:spPr>
          <a:xfrm>
            <a:off x="2267744" y="89167"/>
            <a:ext cx="3744416" cy="477054"/>
          </a:xfrm>
          <a:prstGeom prst="rect">
            <a:avLst/>
          </a:prstGeom>
          <a:noFill/>
        </p:spPr>
        <p:txBody>
          <a:bodyPr wrap="square" rtlCol="0">
            <a:spAutoFit/>
          </a:bodyPr>
          <a:lstStyle/>
          <a:p>
            <a:pPr algn="ctr"/>
            <a:r>
              <a:rPr lang="en-US" sz="2500" b="1" dirty="0">
                <a:solidFill>
                  <a:srgbClr val="002060"/>
                </a:solidFill>
                <a:latin typeface="Palatino Linotype" panose="02040502050505030304" pitchFamily="18" charset="0"/>
              </a:rPr>
              <a:t>Clinical application</a:t>
            </a:r>
          </a:p>
        </p:txBody>
      </p:sp>
      <p:sp>
        <p:nvSpPr>
          <p:cNvPr id="9" name="Content Placeholder 2">
            <a:extLst>
              <a:ext uri="{FF2B5EF4-FFF2-40B4-BE49-F238E27FC236}">
                <a16:creationId xmlns:a16="http://schemas.microsoft.com/office/drawing/2014/main" id="{9F587C22-B6B9-0911-A3C3-BDE5D7A7608B}"/>
              </a:ext>
            </a:extLst>
          </p:cNvPr>
          <p:cNvSpPr txBox="1">
            <a:spLocks/>
          </p:cNvSpPr>
          <p:nvPr/>
        </p:nvSpPr>
        <p:spPr>
          <a:xfrm>
            <a:off x="165883" y="908720"/>
            <a:ext cx="8870613" cy="2160239"/>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200" b="1" u="sng" dirty="0" err="1">
                <a:latin typeface="Palatino Linotype" panose="02040502050505030304" pitchFamily="18" charset="0"/>
              </a:rPr>
              <a:t>Tafasitamab</a:t>
            </a:r>
            <a:r>
              <a:rPr lang="en-US" sz="2200" b="1" dirty="0">
                <a:latin typeface="Palatino Linotype" panose="02040502050505030304" pitchFamily="18" charset="0"/>
              </a:rPr>
              <a:t> (anti</a:t>
            </a:r>
            <a:r>
              <a:rPr lang="sr-Latn-RS" sz="2200" b="1" dirty="0">
                <a:latin typeface="Palatino Linotype" panose="02040502050505030304" pitchFamily="18" charset="0"/>
              </a:rPr>
              <a:t>-CD19 antibody) </a:t>
            </a:r>
            <a:r>
              <a:rPr lang="en-US" sz="2200" b="1" dirty="0">
                <a:latin typeface="Palatino Linotype" panose="02040502050505030304" pitchFamily="18" charset="0"/>
              </a:rPr>
              <a:t>is one of the most recently approved therapeutic </a:t>
            </a:r>
            <a:r>
              <a:rPr lang="en-US" sz="2200" b="1" dirty="0" err="1">
                <a:latin typeface="Palatino Linotype" panose="02040502050505030304" pitchFamily="18" charset="0"/>
              </a:rPr>
              <a:t>mAb</a:t>
            </a:r>
            <a:r>
              <a:rPr lang="en-US" sz="2200" b="1" dirty="0">
                <a:latin typeface="Palatino Linotype" panose="02040502050505030304" pitchFamily="18" charset="0"/>
              </a:rPr>
              <a:t> for the treatment of B cell malignancies by the FDA. </a:t>
            </a:r>
            <a:r>
              <a:rPr lang="sr-Latn-RS" sz="2200" b="1" dirty="0">
                <a:latin typeface="Palatino Linotype" panose="02040502050505030304" pitchFamily="18" charset="0"/>
              </a:rPr>
              <a:t>It</a:t>
            </a:r>
            <a:r>
              <a:rPr lang="en-US" sz="2200" b="1" dirty="0">
                <a:latin typeface="Palatino Linotype" panose="02040502050505030304" pitchFamily="18" charset="0"/>
              </a:rPr>
              <a:t> contains modifications in the Fc </a:t>
            </a:r>
            <a:r>
              <a:rPr lang="sr-Latn-RS" sz="2200" b="1" dirty="0">
                <a:latin typeface="Palatino Linotype" panose="02040502050505030304" pitchFamily="18" charset="0"/>
              </a:rPr>
              <a:t>region </a:t>
            </a:r>
            <a:r>
              <a:rPr lang="en-US" sz="2200" b="1" dirty="0">
                <a:latin typeface="Palatino Linotype" panose="02040502050505030304" pitchFamily="18" charset="0"/>
              </a:rPr>
              <a:t>to increase the binding to Fc</a:t>
            </a:r>
            <a:r>
              <a:rPr lang="sr-Latn-RS" sz="2200" b="1" dirty="0">
                <a:latin typeface="Palatino Linotype" panose="02040502050505030304" pitchFamily="18" charset="0"/>
              </a:rPr>
              <a:t> fragment</a:t>
            </a:r>
            <a:r>
              <a:rPr lang="en-US" sz="2200" b="1" dirty="0">
                <a:latin typeface="Palatino Linotype" panose="02040502050505030304" pitchFamily="18" charset="0"/>
              </a:rPr>
              <a:t> and improve the ADCC. This modification increased not only the ADCC</a:t>
            </a:r>
            <a:r>
              <a:rPr lang="sr-Latn-RS" sz="2200" b="1" dirty="0">
                <a:latin typeface="Palatino Linotype" panose="02040502050505030304" pitchFamily="18" charset="0"/>
              </a:rPr>
              <a:t> </a:t>
            </a:r>
            <a:r>
              <a:rPr lang="en-US" sz="2200" b="1" dirty="0">
                <a:latin typeface="Palatino Linotype" panose="02040502050505030304" pitchFamily="18" charset="0"/>
              </a:rPr>
              <a:t>activity but also promoted the induction of ADCP</a:t>
            </a:r>
            <a:r>
              <a:rPr lang="sr-Latn-RS" sz="2200" b="1" dirty="0">
                <a:latin typeface="Palatino Linotype" panose="02040502050505030304" pitchFamily="18" charset="0"/>
              </a:rPr>
              <a:t>.</a:t>
            </a:r>
            <a:endParaRPr lang="en-US" sz="2200" b="1" dirty="0">
              <a:latin typeface="Palatino Linotype" panose="02040502050505030304" pitchFamily="18" charset="0"/>
            </a:endParaRPr>
          </a:p>
        </p:txBody>
      </p:sp>
    </p:spTree>
    <p:extLst>
      <p:ext uri="{BB962C8B-B14F-4D97-AF65-F5344CB8AC3E}">
        <p14:creationId xmlns:p14="http://schemas.microsoft.com/office/powerpoint/2010/main" val="599132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aul Ehrlich: Magister Mundi | Nature Reviews Drug Discovery">
            <a:extLst>
              <a:ext uri="{FF2B5EF4-FFF2-40B4-BE49-F238E27FC236}">
                <a16:creationId xmlns:a16="http://schemas.microsoft.com/office/drawing/2014/main" id="{AF5F553B-1D91-B4CC-4C9A-DE71BAC4AF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1198154"/>
            <a:ext cx="3779912" cy="5688632"/>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2">
            <a:extLst>
              <a:ext uri="{FF2B5EF4-FFF2-40B4-BE49-F238E27FC236}">
                <a16:creationId xmlns:a16="http://schemas.microsoft.com/office/drawing/2014/main" id="{2C43E3DC-A101-ACEB-2190-7D5CECED3CFB}"/>
              </a:ext>
            </a:extLst>
          </p:cNvPr>
          <p:cNvSpPr txBox="1">
            <a:spLocks/>
          </p:cNvSpPr>
          <p:nvPr/>
        </p:nvSpPr>
        <p:spPr>
          <a:xfrm>
            <a:off x="251520" y="1884748"/>
            <a:ext cx="5040560" cy="469039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100" b="1" dirty="0">
                <a:latin typeface="Palatino Linotype" panose="02040502050505030304" pitchFamily="18" charset="0"/>
              </a:rPr>
              <a:t>The idea of using antibodies as therapeutics has a long history.</a:t>
            </a:r>
          </a:p>
          <a:p>
            <a:pPr marL="0" indent="0">
              <a:buFont typeface="Arial" panose="020B0604020202020204" pitchFamily="34" charset="0"/>
              <a:buNone/>
            </a:pPr>
            <a:r>
              <a:rPr lang="en-US" sz="2100" b="1" dirty="0">
                <a:latin typeface="Palatino Linotype" panose="02040502050505030304" pitchFamily="18" charset="0"/>
              </a:rPr>
              <a:t>More than one century ago, German scientist </a:t>
            </a:r>
            <a:r>
              <a:rPr lang="en-US" sz="2100" b="1" dirty="0">
                <a:solidFill>
                  <a:srgbClr val="0000FF"/>
                </a:solidFill>
                <a:latin typeface="Palatino Linotype" panose="02040502050505030304" pitchFamily="18" charset="0"/>
              </a:rPr>
              <a:t>Paul Ehrlich </a:t>
            </a:r>
            <a:r>
              <a:rPr lang="en-US" sz="2100" b="1" dirty="0">
                <a:latin typeface="Palatino Linotype" panose="02040502050505030304" pitchFamily="18" charset="0"/>
              </a:rPr>
              <a:t>suggested an ideal therapy for disease, a drug precisely targeted to an invader, which would act like a missile, carrying a destructive payload directly to the disease. </a:t>
            </a:r>
          </a:p>
          <a:p>
            <a:pPr marL="0" indent="0">
              <a:buFont typeface="Arial" panose="020B0604020202020204" pitchFamily="34" charset="0"/>
              <a:buNone/>
            </a:pPr>
            <a:endParaRPr lang="en-US" sz="2100" b="1" dirty="0">
              <a:latin typeface="Palatino Linotype" panose="02040502050505030304" pitchFamily="18" charset="0"/>
            </a:endParaRPr>
          </a:p>
          <a:p>
            <a:pPr marL="0" indent="0">
              <a:buFont typeface="Arial" panose="020B0604020202020204" pitchFamily="34" charset="0"/>
              <a:buNone/>
            </a:pPr>
            <a:r>
              <a:rPr lang="en-US" sz="2100" b="1" dirty="0">
                <a:latin typeface="Palatino Linotype" panose="02040502050505030304" pitchFamily="18" charset="0"/>
              </a:rPr>
              <a:t>Ehrlich said this drug would be </a:t>
            </a:r>
            <a:r>
              <a:rPr lang="en-US" sz="2100" b="1" dirty="0">
                <a:solidFill>
                  <a:srgbClr val="C00000"/>
                </a:solidFill>
                <a:latin typeface="Palatino Linotype" panose="02040502050505030304" pitchFamily="18" charset="0"/>
              </a:rPr>
              <a:t>“magic bullet”.</a:t>
            </a:r>
            <a:r>
              <a:rPr lang="en-US" sz="2100" b="1" dirty="0">
                <a:latin typeface="Palatino Linotype" panose="02040502050505030304" pitchFamily="18" charset="0"/>
              </a:rPr>
              <a:t> Such a therapy would be ideal for many diseases, including tumor. </a:t>
            </a:r>
          </a:p>
        </p:txBody>
      </p:sp>
      <p:sp>
        <p:nvSpPr>
          <p:cNvPr id="7" name="TextBox 6">
            <a:extLst>
              <a:ext uri="{FF2B5EF4-FFF2-40B4-BE49-F238E27FC236}">
                <a16:creationId xmlns:a16="http://schemas.microsoft.com/office/drawing/2014/main" id="{3DDC82FF-70DC-0BCD-3872-F2145CD3EECF}"/>
              </a:ext>
            </a:extLst>
          </p:cNvPr>
          <p:cNvSpPr txBox="1"/>
          <p:nvPr/>
        </p:nvSpPr>
        <p:spPr>
          <a:xfrm>
            <a:off x="1115616" y="269864"/>
            <a:ext cx="7848872" cy="646331"/>
          </a:xfrm>
          <a:prstGeom prst="rect">
            <a:avLst/>
          </a:prstGeom>
          <a:noFill/>
        </p:spPr>
        <p:txBody>
          <a:bodyPr wrap="square" rtlCol="0">
            <a:spAutoFit/>
          </a:bodyPr>
          <a:lstStyle/>
          <a:p>
            <a:r>
              <a:rPr lang="en-US" sz="3600" b="1" dirty="0">
                <a:latin typeface="Palatino Linotype" panose="02040502050505030304" pitchFamily="18" charset="0"/>
              </a:rPr>
              <a:t>Antibodies </a:t>
            </a:r>
            <a:r>
              <a:rPr lang="en-US" sz="3400" b="1" dirty="0">
                <a:latin typeface="Palatino Linotype" panose="02040502050505030304" pitchFamily="18" charset="0"/>
              </a:rPr>
              <a:t>as </a:t>
            </a:r>
            <a:r>
              <a:rPr lang="en-US" sz="3600" b="1" dirty="0">
                <a:solidFill>
                  <a:srgbClr val="C00000"/>
                </a:solidFill>
                <a:latin typeface="Palatino Linotype" panose="02040502050505030304" pitchFamily="18" charset="0"/>
              </a:rPr>
              <a:t>“magic bullet”</a:t>
            </a:r>
            <a:r>
              <a:rPr lang="en-US" sz="3600" b="1" dirty="0">
                <a:latin typeface="Palatino Linotype" panose="02040502050505030304" pitchFamily="18" charset="0"/>
              </a:rPr>
              <a:t> </a:t>
            </a:r>
            <a:endParaRPr lang="en-US" sz="3400" b="1" dirty="0">
              <a:latin typeface="Palatino Linotype" panose="02040502050505030304" pitchFamily="18" charset="0"/>
            </a:endParaRPr>
          </a:p>
        </p:txBody>
      </p:sp>
    </p:spTree>
    <p:extLst>
      <p:ext uri="{BB962C8B-B14F-4D97-AF65-F5344CB8AC3E}">
        <p14:creationId xmlns:p14="http://schemas.microsoft.com/office/powerpoint/2010/main" val="31932932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25A071-EA9B-F48E-B938-147E27FD3DE6}"/>
              </a:ext>
            </a:extLst>
          </p:cNvPr>
          <p:cNvSpPr>
            <a:spLocks noGrp="1"/>
          </p:cNvSpPr>
          <p:nvPr>
            <p:ph idx="1"/>
          </p:nvPr>
        </p:nvSpPr>
        <p:spPr>
          <a:xfrm>
            <a:off x="251520" y="717367"/>
            <a:ext cx="8712968" cy="2520546"/>
          </a:xfrm>
          <a:solidFill>
            <a:schemeClr val="accent1">
              <a:lumMod val="20000"/>
              <a:lumOff val="80000"/>
            </a:schemeClr>
          </a:solidFill>
        </p:spPr>
        <p:txBody>
          <a:bodyPr>
            <a:normAutofit fontScale="62500" lnSpcReduction="20000"/>
          </a:bodyPr>
          <a:lstStyle/>
          <a:p>
            <a:pPr marL="0" indent="0" algn="ctr">
              <a:buNone/>
            </a:pPr>
            <a:r>
              <a:rPr lang="en-US" b="1" dirty="0">
                <a:solidFill>
                  <a:srgbClr val="282828"/>
                </a:solidFill>
                <a:latin typeface="Palatino Linotype" panose="02040502050505030304" pitchFamily="18" charset="0"/>
              </a:rPr>
              <a:t>The first </a:t>
            </a:r>
            <a:r>
              <a:rPr lang="en-US" b="1" dirty="0" err="1">
                <a:solidFill>
                  <a:srgbClr val="282828"/>
                </a:solidFill>
                <a:latin typeface="Palatino Linotype" panose="02040502050505030304" pitchFamily="18" charset="0"/>
              </a:rPr>
              <a:t>mAb</a:t>
            </a:r>
            <a:r>
              <a:rPr lang="en-US" b="1" dirty="0">
                <a:solidFill>
                  <a:srgbClr val="282828"/>
                </a:solidFill>
                <a:latin typeface="Palatino Linotype" panose="02040502050505030304" pitchFamily="18" charset="0"/>
              </a:rPr>
              <a:t> implemented in oncology, and still the most widely used, is </a:t>
            </a:r>
            <a:r>
              <a:rPr lang="sr-Latn-RS" b="1" dirty="0">
                <a:solidFill>
                  <a:srgbClr val="0000FF"/>
                </a:solidFill>
                <a:latin typeface="Palatino Linotype" panose="02040502050505030304" pitchFamily="18" charset="0"/>
              </a:rPr>
              <a:t>rituximab</a:t>
            </a:r>
            <a:r>
              <a:rPr lang="sr-Latn-RS" b="1" dirty="0">
                <a:solidFill>
                  <a:srgbClr val="282828"/>
                </a:solidFill>
                <a:latin typeface="Palatino Linotype" panose="02040502050505030304" pitchFamily="18" charset="0"/>
              </a:rPr>
              <a:t>. </a:t>
            </a:r>
          </a:p>
          <a:p>
            <a:pPr marL="0" indent="0" algn="ctr">
              <a:buNone/>
            </a:pPr>
            <a:endParaRPr lang="sr-Latn-RS" sz="1800" b="1" dirty="0">
              <a:solidFill>
                <a:srgbClr val="282828"/>
              </a:solidFill>
              <a:latin typeface="Palatino Linotype" panose="02040502050505030304" pitchFamily="18" charset="0"/>
            </a:endParaRPr>
          </a:p>
          <a:p>
            <a:pPr marL="0" indent="0" algn="ctr">
              <a:buNone/>
            </a:pPr>
            <a:r>
              <a:rPr lang="en-US" b="1" dirty="0">
                <a:latin typeface="Palatino Linotype" panose="02040502050505030304" pitchFamily="18" charset="0"/>
              </a:rPr>
              <a:t>Rituximab is a monoclonal antibody that </a:t>
            </a:r>
            <a:r>
              <a:rPr lang="en-US" b="1" dirty="0" err="1">
                <a:latin typeface="Palatino Linotype" panose="02040502050505030304" pitchFamily="18" charset="0"/>
              </a:rPr>
              <a:t>recognises</a:t>
            </a:r>
            <a:r>
              <a:rPr lang="en-US" b="1" dirty="0">
                <a:latin typeface="Palatino Linotype" panose="02040502050505030304" pitchFamily="18" charset="0"/>
              </a:rPr>
              <a:t> the </a:t>
            </a:r>
            <a:r>
              <a:rPr lang="en-US" b="1" dirty="0">
                <a:solidFill>
                  <a:srgbClr val="C00000"/>
                </a:solidFill>
                <a:latin typeface="Palatino Linotype" panose="02040502050505030304" pitchFamily="18" charset="0"/>
              </a:rPr>
              <a:t>transmembrane receptor CD20 </a:t>
            </a:r>
            <a:r>
              <a:rPr lang="en-US" b="1" dirty="0">
                <a:latin typeface="Palatino Linotype" panose="02040502050505030304" pitchFamily="18" charset="0"/>
              </a:rPr>
              <a:t>on B cells. It is a treatment for certain types of lymphoma or </a:t>
            </a:r>
            <a:r>
              <a:rPr lang="en-US" b="1" dirty="0" err="1">
                <a:latin typeface="Palatino Linotype" panose="02040502050505030304" pitchFamily="18" charset="0"/>
              </a:rPr>
              <a:t>leukaemia</a:t>
            </a:r>
            <a:r>
              <a:rPr lang="en-US" b="1" dirty="0">
                <a:latin typeface="Palatino Linotype" panose="02040502050505030304" pitchFamily="18" charset="0"/>
              </a:rPr>
              <a:t>.</a:t>
            </a:r>
            <a:r>
              <a:rPr lang="sr-Latn-RS" b="1" dirty="0">
                <a:latin typeface="Palatino Linotype" panose="02040502050505030304" pitchFamily="18" charset="0"/>
              </a:rPr>
              <a:t> </a:t>
            </a:r>
            <a:r>
              <a:rPr lang="en-US" b="1" dirty="0">
                <a:latin typeface="Palatino Linotype" panose="02040502050505030304" pitchFamily="18" charset="0"/>
              </a:rPr>
              <a:t>Patient treatment with rituximab results in rapid depletion of CD20</a:t>
            </a:r>
            <a:r>
              <a:rPr lang="en-US" b="1" baseline="30000" dirty="0">
                <a:latin typeface="Palatino Linotype" panose="02040502050505030304" pitchFamily="18" charset="0"/>
              </a:rPr>
              <a:t>+</a:t>
            </a:r>
            <a:r>
              <a:rPr lang="en-US" b="1" dirty="0">
                <a:latin typeface="Palatino Linotype" panose="02040502050505030304" pitchFamily="18" charset="0"/>
              </a:rPr>
              <a:t> B cells from the circulation, where B cells are deleted predominantly via ADCC. </a:t>
            </a:r>
            <a:endParaRPr lang="sr-Latn-RS" b="1" dirty="0">
              <a:latin typeface="Palatino Linotype" panose="02040502050505030304" pitchFamily="18" charset="0"/>
            </a:endParaRPr>
          </a:p>
          <a:p>
            <a:pPr marL="0" indent="0" algn="ctr">
              <a:buNone/>
            </a:pPr>
            <a:endParaRPr lang="sr-Latn-RS" sz="1800" b="1" dirty="0">
              <a:latin typeface="Palatino Linotype" panose="02040502050505030304" pitchFamily="18" charset="0"/>
            </a:endParaRPr>
          </a:p>
          <a:p>
            <a:pPr marL="0" indent="0" algn="ctr">
              <a:buNone/>
            </a:pPr>
            <a:r>
              <a:rPr lang="en-US" b="1" dirty="0">
                <a:latin typeface="Palatino Linotype" panose="02040502050505030304" pitchFamily="18" charset="0"/>
              </a:rPr>
              <a:t>NK cells are the major ADCC-mediating effector cells.</a:t>
            </a:r>
          </a:p>
        </p:txBody>
      </p:sp>
      <p:grpSp>
        <p:nvGrpSpPr>
          <p:cNvPr id="8" name="Group 7">
            <a:extLst>
              <a:ext uri="{FF2B5EF4-FFF2-40B4-BE49-F238E27FC236}">
                <a16:creationId xmlns:a16="http://schemas.microsoft.com/office/drawing/2014/main" id="{0459D2DB-D122-C7D7-0A5B-B786283A9DB0}"/>
              </a:ext>
            </a:extLst>
          </p:cNvPr>
          <p:cNvGrpSpPr/>
          <p:nvPr/>
        </p:nvGrpSpPr>
        <p:grpSpPr>
          <a:xfrm>
            <a:off x="2186862" y="3274004"/>
            <a:ext cx="4770276" cy="3583998"/>
            <a:chOff x="2186862" y="3274004"/>
            <a:chExt cx="4770276" cy="3583998"/>
          </a:xfrm>
        </p:grpSpPr>
        <p:pic>
          <p:nvPicPr>
            <p:cNvPr id="2050" name="Picture 2">
              <a:extLst>
                <a:ext uri="{FF2B5EF4-FFF2-40B4-BE49-F238E27FC236}">
                  <a16:creationId xmlns:a16="http://schemas.microsoft.com/office/drawing/2014/main" id="{2801FCCC-E629-A493-DF93-595FC873AD2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86862" y="3346187"/>
              <a:ext cx="4770276" cy="351181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4B5E4A17-97C9-E762-0266-AC34EED76F21}"/>
                </a:ext>
              </a:extLst>
            </p:cNvPr>
            <p:cNvSpPr/>
            <p:nvPr/>
          </p:nvSpPr>
          <p:spPr>
            <a:xfrm>
              <a:off x="2195736" y="3274004"/>
              <a:ext cx="2376264" cy="94708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EEE6DB8C-7324-2436-1ACC-C24A4D31506A}"/>
              </a:ext>
            </a:extLst>
          </p:cNvPr>
          <p:cNvSpPr txBox="1"/>
          <p:nvPr/>
        </p:nvSpPr>
        <p:spPr>
          <a:xfrm>
            <a:off x="2051720" y="75425"/>
            <a:ext cx="4572000" cy="477054"/>
          </a:xfrm>
          <a:prstGeom prst="rect">
            <a:avLst/>
          </a:prstGeom>
          <a:noFill/>
        </p:spPr>
        <p:txBody>
          <a:bodyPr wrap="square">
            <a:spAutoFit/>
          </a:bodyPr>
          <a:lstStyle/>
          <a:p>
            <a:pPr algn="ctr"/>
            <a:r>
              <a:rPr lang="en-US" sz="2500" b="1" dirty="0">
                <a:solidFill>
                  <a:srgbClr val="002060"/>
                </a:solidFill>
                <a:latin typeface="Palatino Linotype" panose="02040502050505030304" pitchFamily="18" charset="0"/>
              </a:rPr>
              <a:t>Clinical application</a:t>
            </a:r>
          </a:p>
        </p:txBody>
      </p:sp>
      <p:sp>
        <p:nvSpPr>
          <p:cNvPr id="12" name="TextBox 11">
            <a:extLst>
              <a:ext uri="{FF2B5EF4-FFF2-40B4-BE49-F238E27FC236}">
                <a16:creationId xmlns:a16="http://schemas.microsoft.com/office/drawing/2014/main" id="{0826AD97-A83E-40BF-C1A4-AE71E444B67F}"/>
              </a:ext>
            </a:extLst>
          </p:cNvPr>
          <p:cNvSpPr txBox="1"/>
          <p:nvPr/>
        </p:nvSpPr>
        <p:spPr>
          <a:xfrm>
            <a:off x="4976918" y="6477513"/>
            <a:ext cx="3960440" cy="307777"/>
          </a:xfrm>
          <a:prstGeom prst="rect">
            <a:avLst/>
          </a:prstGeom>
          <a:noFill/>
        </p:spPr>
        <p:txBody>
          <a:bodyPr wrap="square">
            <a:spAutoFit/>
          </a:bodyPr>
          <a:lstStyle/>
          <a:p>
            <a:r>
              <a:rPr lang="en-US" sz="1400" b="0" i="0" dirty="0" err="1">
                <a:solidFill>
                  <a:srgbClr val="212121"/>
                </a:solidFill>
                <a:effectLst/>
                <a:latin typeface="Palatino Linotype" panose="02040502050505030304" pitchFamily="18" charset="0"/>
              </a:rPr>
              <a:t>Stamataki</a:t>
            </a:r>
            <a:r>
              <a:rPr lang="en-US" sz="1400" b="0" i="0" dirty="0">
                <a:solidFill>
                  <a:srgbClr val="212121"/>
                </a:solidFill>
                <a:effectLst/>
                <a:latin typeface="Palatino Linotype" panose="02040502050505030304" pitchFamily="18" charset="0"/>
              </a:rPr>
              <a:t> Z, </a:t>
            </a:r>
            <a:r>
              <a:rPr lang="sr-Latn-RS" sz="1400" b="0" i="0" dirty="0">
                <a:solidFill>
                  <a:srgbClr val="212121"/>
                </a:solidFill>
                <a:effectLst/>
                <a:latin typeface="Palatino Linotype" panose="02040502050505030304" pitchFamily="18" charset="0"/>
              </a:rPr>
              <a:t>et al.</a:t>
            </a:r>
            <a:r>
              <a:rPr lang="en-US" sz="1400" b="0" i="0" dirty="0" err="1">
                <a:solidFill>
                  <a:srgbClr val="212121"/>
                </a:solidFill>
                <a:effectLst/>
                <a:latin typeface="Palatino Linotype" panose="02040502050505030304" pitchFamily="18" charset="0"/>
              </a:rPr>
              <a:t>PLoS</a:t>
            </a:r>
            <a:r>
              <a:rPr lang="en-US" sz="1400" b="0" i="0" dirty="0">
                <a:solidFill>
                  <a:srgbClr val="212121"/>
                </a:solidFill>
                <a:effectLst/>
                <a:latin typeface="Palatino Linotype" panose="02040502050505030304" pitchFamily="18" charset="0"/>
              </a:rPr>
              <a:t> One. 2011;6(9):e25789.</a:t>
            </a:r>
            <a:endParaRPr lang="en-US" sz="1400" dirty="0">
              <a:latin typeface="Palatino Linotype" panose="02040502050505030304" pitchFamily="18" charset="0"/>
            </a:endParaRPr>
          </a:p>
        </p:txBody>
      </p:sp>
    </p:spTree>
    <p:extLst>
      <p:ext uri="{BB962C8B-B14F-4D97-AF65-F5344CB8AC3E}">
        <p14:creationId xmlns:p14="http://schemas.microsoft.com/office/powerpoint/2010/main" val="40641526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F1D177-8E1C-811C-C59F-06AC75FF3A39}"/>
              </a:ext>
            </a:extLst>
          </p:cNvPr>
          <p:cNvSpPr>
            <a:spLocks noGrp="1"/>
          </p:cNvSpPr>
          <p:nvPr>
            <p:ph idx="1"/>
          </p:nvPr>
        </p:nvSpPr>
        <p:spPr>
          <a:xfrm>
            <a:off x="457200" y="2060848"/>
            <a:ext cx="8229600" cy="3168352"/>
          </a:xfrm>
          <a:noFill/>
          <a:ln w="28575">
            <a:solidFill>
              <a:schemeClr val="accent1">
                <a:lumMod val="40000"/>
                <a:lumOff val="60000"/>
              </a:schemeClr>
            </a:solidFill>
            <a:prstDash val="sysDot"/>
          </a:ln>
        </p:spPr>
        <p:txBody>
          <a:bodyPr>
            <a:noAutofit/>
          </a:bodyPr>
          <a:lstStyle/>
          <a:p>
            <a:pPr marL="0" indent="0" algn="ctr">
              <a:buNone/>
            </a:pPr>
            <a:r>
              <a:rPr lang="en-US" sz="3000" b="1" dirty="0">
                <a:solidFill>
                  <a:srgbClr val="002060"/>
                </a:solidFill>
                <a:latin typeface="Palatino Linotype" panose="02040502050505030304" pitchFamily="18" charset="0"/>
              </a:rPr>
              <a:t>Additional approaches for cancer treatment include </a:t>
            </a:r>
            <a:r>
              <a:rPr lang="en-US" sz="3000" b="1" dirty="0">
                <a:solidFill>
                  <a:srgbClr val="C00000"/>
                </a:solidFill>
                <a:latin typeface="Palatino Linotype" panose="02040502050505030304" pitchFamily="18" charset="0"/>
              </a:rPr>
              <a:t>targeting tumor stroma and vasculature</a:t>
            </a:r>
            <a:r>
              <a:rPr lang="sr-Latn-RS" sz="3000" b="1" dirty="0">
                <a:solidFill>
                  <a:srgbClr val="C00000"/>
                </a:solidFill>
                <a:latin typeface="Palatino Linotype" panose="02040502050505030304" pitchFamily="18" charset="0"/>
              </a:rPr>
              <a:t> </a:t>
            </a:r>
            <a:r>
              <a:rPr lang="sr-Latn-RS" sz="3000" b="1" dirty="0">
                <a:solidFill>
                  <a:srgbClr val="002060"/>
                </a:solidFill>
                <a:latin typeface="Palatino Linotype" panose="02040502050505030304" pitchFamily="18" charset="0"/>
              </a:rPr>
              <a:t>by unconjugated </a:t>
            </a:r>
            <a:r>
              <a:rPr lang="en-US" sz="3000" b="1" dirty="0" err="1">
                <a:solidFill>
                  <a:srgbClr val="002060"/>
                </a:solidFill>
                <a:latin typeface="Palatino Linotype" panose="02040502050505030304" pitchFamily="18" charset="0"/>
              </a:rPr>
              <a:t>mAbs</a:t>
            </a:r>
            <a:r>
              <a:rPr lang="sr-Latn-RS" sz="3000" b="1" dirty="0">
                <a:solidFill>
                  <a:srgbClr val="002060"/>
                </a:solidFill>
                <a:latin typeface="Palatino Linotype" panose="02040502050505030304" pitchFamily="18" charset="0"/>
              </a:rPr>
              <a:t>. </a:t>
            </a:r>
          </a:p>
          <a:p>
            <a:pPr marL="0" indent="0" algn="ctr">
              <a:buNone/>
            </a:pPr>
            <a:endParaRPr lang="sr-Latn-RS" sz="3000" b="1" dirty="0">
              <a:solidFill>
                <a:srgbClr val="C00000"/>
              </a:solidFill>
              <a:latin typeface="Palatino Linotype" panose="02040502050505030304" pitchFamily="18" charset="0"/>
            </a:endParaRPr>
          </a:p>
          <a:p>
            <a:pPr marL="0" indent="0" algn="ctr">
              <a:buNone/>
            </a:pPr>
            <a:r>
              <a:rPr lang="sr-Latn-RS" sz="3000" b="1" dirty="0">
                <a:solidFill>
                  <a:srgbClr val="0000FF"/>
                </a:solidFill>
                <a:latin typeface="Palatino Linotype" panose="02040502050505030304" pitchFamily="18" charset="0"/>
              </a:rPr>
              <a:t>These therapeutic </a:t>
            </a:r>
            <a:r>
              <a:rPr lang="en-US" sz="3000" b="1" dirty="0">
                <a:solidFill>
                  <a:srgbClr val="0000FF"/>
                </a:solidFill>
                <a:latin typeface="Palatino Linotype" panose="02040502050505030304" pitchFamily="18" charset="0"/>
              </a:rPr>
              <a:t>strategies destroy tumor cells indirectly.</a:t>
            </a:r>
            <a:endParaRPr lang="en-US" sz="3000" dirty="0">
              <a:solidFill>
                <a:srgbClr val="0000FF"/>
              </a:solidFill>
              <a:latin typeface="Palatino Linotype" panose="02040502050505030304" pitchFamily="18" charset="0"/>
            </a:endParaRPr>
          </a:p>
        </p:txBody>
      </p:sp>
      <p:sp>
        <p:nvSpPr>
          <p:cNvPr id="4" name="TextBox 3">
            <a:extLst>
              <a:ext uri="{FF2B5EF4-FFF2-40B4-BE49-F238E27FC236}">
                <a16:creationId xmlns:a16="http://schemas.microsoft.com/office/drawing/2014/main" id="{3A647031-8603-FAE8-3C12-DD7B7F0BED55}"/>
              </a:ext>
            </a:extLst>
          </p:cNvPr>
          <p:cNvSpPr txBox="1"/>
          <p:nvPr/>
        </p:nvSpPr>
        <p:spPr>
          <a:xfrm>
            <a:off x="827584" y="116632"/>
            <a:ext cx="7992888" cy="954107"/>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Effector mechanisms of unconjugated </a:t>
            </a:r>
            <a:r>
              <a:rPr lang="en-US" sz="2800" b="1" dirty="0" err="1">
                <a:solidFill>
                  <a:srgbClr val="002060"/>
                </a:solidFill>
                <a:latin typeface="Palatino Linotype" panose="02040502050505030304" pitchFamily="18" charset="0"/>
              </a:rPr>
              <a:t>mAbs</a:t>
            </a:r>
            <a:r>
              <a:rPr lang="en-US" sz="2800" b="1" dirty="0">
                <a:solidFill>
                  <a:srgbClr val="002060"/>
                </a:solidFill>
                <a:latin typeface="Palatino Linotype" panose="02040502050505030304" pitchFamily="18" charset="0"/>
              </a:rPr>
              <a:t> in tumor therapy</a:t>
            </a:r>
            <a:endParaRPr lang="en-US" sz="2800" dirty="0"/>
          </a:p>
        </p:txBody>
      </p:sp>
    </p:spTree>
    <p:extLst>
      <p:ext uri="{BB962C8B-B14F-4D97-AF65-F5344CB8AC3E}">
        <p14:creationId xmlns:p14="http://schemas.microsoft.com/office/powerpoint/2010/main" val="3620935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D9ECC8-3882-B288-EFAF-DD0A78F6950A}"/>
              </a:ext>
            </a:extLst>
          </p:cNvPr>
          <p:cNvSpPr>
            <a:spLocks noGrp="1"/>
          </p:cNvSpPr>
          <p:nvPr>
            <p:ph idx="1"/>
          </p:nvPr>
        </p:nvSpPr>
        <p:spPr>
          <a:xfrm>
            <a:off x="323528" y="1028989"/>
            <a:ext cx="8496944" cy="789689"/>
          </a:xfrm>
        </p:spPr>
        <p:txBody>
          <a:bodyPr>
            <a:normAutofit/>
          </a:bodyPr>
          <a:lstStyle/>
          <a:p>
            <a:pPr marL="0" indent="0" algn="ctr">
              <a:buNone/>
            </a:pPr>
            <a:r>
              <a:rPr lang="en-US" sz="2000" b="1" i="0" u="none" strike="noStrike" baseline="0" dirty="0">
                <a:latin typeface="Palatino Linotype" panose="02040502050505030304" pitchFamily="18" charset="0"/>
              </a:rPr>
              <a:t>Factors that support angiogenesis as well as cells and soluble molecules of the tumor stroma play an critical role in tumor survival and growth</a:t>
            </a:r>
            <a:r>
              <a:rPr lang="sr-Latn-RS" sz="2000" b="1" i="0" u="none" strike="noStrike" baseline="0" dirty="0">
                <a:latin typeface="Palatino Linotype" panose="02040502050505030304" pitchFamily="18" charset="0"/>
              </a:rPr>
              <a:t>.</a:t>
            </a:r>
            <a:endParaRPr lang="en-US" sz="2000" b="1" i="0" u="none" strike="noStrike" baseline="0" dirty="0">
              <a:latin typeface="Palatino Linotype" panose="02040502050505030304" pitchFamily="18" charset="0"/>
            </a:endParaRPr>
          </a:p>
        </p:txBody>
      </p:sp>
      <p:pic>
        <p:nvPicPr>
          <p:cNvPr id="6" name="Picture 2" descr="6.1 Major mechanisms of tumor cell elimination by monoclonal antibodies. (a) Direct elimination of tumor cells is often elicited by abrogation of signal transduction via growth factor receptors (e.g. members of the epithelial growth factor receptor family) and/or blockade of ligand-receptor binding. (b) Indirect killing of tumor cells can be achieved through binding of activatory Fc receptors on immune effector cells (e.g. natural killer cells) to the Fc portion of antitumor antibody promoting antibody-dependent cell-mediated cytotoxicity (ADCC); or activation of complement compartments on the F c fragment of antibody leading to formation of membrane attack complex (MAC) and tumor cell osmotic lysis. Additionally, antibody-coated apoptotic tumor cells or apoptotic bodies that are produced following ADCC can be engulfed and presented by dendritic cells (DCs) to tumor-specific T cells. Antibodies blocking T cell inhibitory receptors (e.g. CTLA-4 and PD-1) or those stimulating activatory T cell receptors (not shown) can also indirectly improve the outcome of antitumor responses. (c) Monoclonal antibodies can also be used to antagonize receptors or ligands of tumor vasculature system, and/or to target tumor stromal cells and their products. Ag antigen, CDC complement-dependent cytotoxicity, CTL cytotoxic T lymphocyte, MHC major histocompability complex, NK natural killer">
            <a:extLst>
              <a:ext uri="{FF2B5EF4-FFF2-40B4-BE49-F238E27FC236}">
                <a16:creationId xmlns:a16="http://schemas.microsoft.com/office/drawing/2014/main" id="{8C665EB5-2862-851D-A170-B6D802186F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9079" y="3429001"/>
            <a:ext cx="4749186" cy="338991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655C0CF-DC8F-DBF9-BF19-DDA240B8C360}"/>
              </a:ext>
            </a:extLst>
          </p:cNvPr>
          <p:cNvSpPr txBox="1"/>
          <p:nvPr/>
        </p:nvSpPr>
        <p:spPr>
          <a:xfrm>
            <a:off x="1979712" y="4869159"/>
            <a:ext cx="2592288" cy="1949755"/>
          </a:xfrm>
          <a:prstGeom prst="rect">
            <a:avLst/>
          </a:prstGeom>
          <a:noFill/>
          <a:ln w="28575">
            <a:solidFill>
              <a:srgbClr val="FF0000"/>
            </a:solidFill>
          </a:ln>
        </p:spPr>
        <p:txBody>
          <a:bodyPr wrap="square" rtlCol="0">
            <a:spAutoFit/>
          </a:bodyPr>
          <a:lstStyle/>
          <a:p>
            <a:endParaRPr lang="en-US"/>
          </a:p>
        </p:txBody>
      </p:sp>
      <p:sp>
        <p:nvSpPr>
          <p:cNvPr id="9" name="TextBox 8">
            <a:extLst>
              <a:ext uri="{FF2B5EF4-FFF2-40B4-BE49-F238E27FC236}">
                <a16:creationId xmlns:a16="http://schemas.microsoft.com/office/drawing/2014/main" id="{6A3AA9A0-0033-AAEF-4391-D78367493B86}"/>
              </a:ext>
            </a:extLst>
          </p:cNvPr>
          <p:cNvSpPr txBox="1"/>
          <p:nvPr/>
        </p:nvSpPr>
        <p:spPr>
          <a:xfrm>
            <a:off x="1043608" y="39085"/>
            <a:ext cx="7560840" cy="553998"/>
          </a:xfrm>
          <a:prstGeom prst="rect">
            <a:avLst/>
          </a:prstGeom>
          <a:noFill/>
        </p:spPr>
        <p:txBody>
          <a:bodyPr wrap="square">
            <a:spAutoFit/>
          </a:bodyPr>
          <a:lstStyle/>
          <a:p>
            <a:pPr algn="l"/>
            <a:r>
              <a:rPr lang="en-US" sz="3000" b="1" i="0" u="none" strike="noStrike" baseline="0" dirty="0">
                <a:solidFill>
                  <a:srgbClr val="002060"/>
                </a:solidFill>
                <a:latin typeface="Palatino Linotype" panose="02040502050505030304" pitchFamily="18" charset="0"/>
              </a:rPr>
              <a:t>Targeting </a:t>
            </a:r>
            <a:r>
              <a:rPr lang="sr-Latn-RS" sz="3000" b="1" i="0" u="none" strike="noStrike" baseline="0" dirty="0">
                <a:solidFill>
                  <a:srgbClr val="002060"/>
                </a:solidFill>
                <a:latin typeface="Palatino Linotype" panose="02040502050505030304" pitchFamily="18" charset="0"/>
              </a:rPr>
              <a:t>t</a:t>
            </a:r>
            <a:r>
              <a:rPr lang="en-US" sz="3000" b="1" i="0" u="none" strike="noStrike" baseline="0" dirty="0" err="1">
                <a:solidFill>
                  <a:srgbClr val="002060"/>
                </a:solidFill>
                <a:latin typeface="Palatino Linotype" panose="02040502050505030304" pitchFamily="18" charset="0"/>
              </a:rPr>
              <a:t>umor</a:t>
            </a:r>
            <a:r>
              <a:rPr lang="en-US" sz="3000" b="1" i="0" u="none" strike="noStrike" baseline="0" dirty="0">
                <a:solidFill>
                  <a:srgbClr val="002060"/>
                </a:solidFill>
                <a:latin typeface="Palatino Linotype" panose="02040502050505030304" pitchFamily="18" charset="0"/>
              </a:rPr>
              <a:t> </a:t>
            </a:r>
            <a:r>
              <a:rPr lang="sr-Latn-RS" sz="3000" b="1" i="0" u="none" strike="noStrike" baseline="0" dirty="0">
                <a:solidFill>
                  <a:srgbClr val="002060"/>
                </a:solidFill>
                <a:latin typeface="Palatino Linotype" panose="02040502050505030304" pitchFamily="18" charset="0"/>
              </a:rPr>
              <a:t>s</a:t>
            </a:r>
            <a:r>
              <a:rPr lang="en-US" sz="3000" b="1" i="0" u="none" strike="noStrike" baseline="0" dirty="0" err="1">
                <a:solidFill>
                  <a:srgbClr val="002060"/>
                </a:solidFill>
                <a:latin typeface="Palatino Linotype" panose="02040502050505030304" pitchFamily="18" charset="0"/>
              </a:rPr>
              <a:t>troma</a:t>
            </a:r>
            <a:r>
              <a:rPr lang="sr-Latn-RS" sz="3000" b="1" i="0" u="none" strike="noStrike" baseline="0" dirty="0">
                <a:solidFill>
                  <a:srgbClr val="002060"/>
                </a:solidFill>
                <a:latin typeface="Palatino Linotype" panose="02040502050505030304" pitchFamily="18" charset="0"/>
              </a:rPr>
              <a:t> </a:t>
            </a:r>
            <a:r>
              <a:rPr lang="en-US" sz="3000" b="1" i="0" u="none" strike="noStrike" baseline="0" dirty="0">
                <a:solidFill>
                  <a:srgbClr val="002060"/>
                </a:solidFill>
                <a:latin typeface="Palatino Linotype" panose="02040502050505030304" pitchFamily="18" charset="0"/>
              </a:rPr>
              <a:t>and </a:t>
            </a:r>
            <a:r>
              <a:rPr lang="sr-Latn-RS" sz="3000" b="1" i="0" u="none" strike="noStrike" baseline="0" dirty="0">
                <a:solidFill>
                  <a:srgbClr val="002060"/>
                </a:solidFill>
                <a:latin typeface="Palatino Linotype" panose="02040502050505030304" pitchFamily="18" charset="0"/>
              </a:rPr>
              <a:t>v</a:t>
            </a:r>
            <a:r>
              <a:rPr lang="en-US" sz="3000" b="1" i="0" u="none" strike="noStrike" baseline="0" dirty="0" err="1">
                <a:solidFill>
                  <a:srgbClr val="002060"/>
                </a:solidFill>
                <a:latin typeface="Palatino Linotype" panose="02040502050505030304" pitchFamily="18" charset="0"/>
              </a:rPr>
              <a:t>asculature</a:t>
            </a:r>
            <a:endParaRPr lang="en-US" sz="3000" dirty="0">
              <a:solidFill>
                <a:srgbClr val="002060"/>
              </a:solidFill>
              <a:latin typeface="Palatino Linotype" panose="02040502050505030304" pitchFamily="18" charset="0"/>
            </a:endParaRPr>
          </a:p>
        </p:txBody>
      </p:sp>
      <p:sp>
        <p:nvSpPr>
          <p:cNvPr id="11" name="TextBox 10">
            <a:extLst>
              <a:ext uri="{FF2B5EF4-FFF2-40B4-BE49-F238E27FC236}">
                <a16:creationId xmlns:a16="http://schemas.microsoft.com/office/drawing/2014/main" id="{52D8CA71-C3A4-5431-D88E-6EA985F34509}"/>
              </a:ext>
            </a:extLst>
          </p:cNvPr>
          <p:cNvSpPr txBox="1"/>
          <p:nvPr/>
        </p:nvSpPr>
        <p:spPr>
          <a:xfrm>
            <a:off x="467544" y="1916832"/>
            <a:ext cx="8352928" cy="1477328"/>
          </a:xfrm>
          <a:prstGeom prst="rect">
            <a:avLst/>
          </a:prstGeom>
          <a:solidFill>
            <a:schemeClr val="accent6">
              <a:lumMod val="20000"/>
              <a:lumOff val="80000"/>
            </a:schemeClr>
          </a:solidFill>
        </p:spPr>
        <p:txBody>
          <a:bodyPr wrap="square">
            <a:spAutoFit/>
          </a:bodyPr>
          <a:lstStyle/>
          <a:p>
            <a:pPr marL="285750" indent="-285750">
              <a:buFont typeface="Arial" panose="020B0604020202020204" pitchFamily="34" charset="0"/>
              <a:buChar char="•"/>
            </a:pPr>
            <a:r>
              <a:rPr lang="en-US" sz="1800" b="1" dirty="0">
                <a:solidFill>
                  <a:srgbClr val="C00000"/>
                </a:solidFill>
                <a:latin typeface="Palatino Linotype" panose="02040502050505030304" pitchFamily="18" charset="0"/>
              </a:rPr>
              <a:t>Vascular endothelial growth factor (VEGF), </a:t>
            </a:r>
            <a:r>
              <a:rPr lang="en-US" sz="1800" b="1" dirty="0">
                <a:latin typeface="Palatino Linotype" panose="02040502050505030304" pitchFamily="18" charset="0"/>
              </a:rPr>
              <a:t>secreted by many solid tumors, </a:t>
            </a:r>
            <a:r>
              <a:rPr lang="en-US" b="1" dirty="0">
                <a:latin typeface="Palatino Linotype" panose="02040502050505030304" pitchFamily="18" charset="0"/>
              </a:rPr>
              <a:t>is a key factor which </a:t>
            </a:r>
            <a:r>
              <a:rPr lang="en-US" sz="1800" b="1" dirty="0">
                <a:latin typeface="Palatino Linotype" panose="02040502050505030304" pitchFamily="18" charset="0"/>
              </a:rPr>
              <a:t>supports tumor angiogenesis.</a:t>
            </a:r>
          </a:p>
          <a:p>
            <a:pPr marL="285750" indent="-285750">
              <a:buFont typeface="Arial" panose="020B0604020202020204" pitchFamily="34" charset="0"/>
              <a:buChar char="•"/>
            </a:pPr>
            <a:r>
              <a:rPr lang="en-US" sz="1800" b="1" dirty="0">
                <a:solidFill>
                  <a:srgbClr val="C00000"/>
                </a:solidFill>
                <a:latin typeface="Palatino Linotype" panose="02040502050505030304" pitchFamily="18" charset="0"/>
              </a:rPr>
              <a:t>Cancer-associated fibroblasts (CAFs) </a:t>
            </a:r>
            <a:r>
              <a:rPr lang="en-US" sz="1800" b="1" dirty="0">
                <a:latin typeface="Palatino Linotype" panose="02040502050505030304" pitchFamily="18" charset="0"/>
              </a:rPr>
              <a:t>as the most frequent stromal cell population in tumor microenvironment, have a important role in growth and metastasis of solid tumors.</a:t>
            </a:r>
          </a:p>
        </p:txBody>
      </p:sp>
      <p:sp>
        <p:nvSpPr>
          <p:cNvPr id="13" name="TextBox 12">
            <a:extLst>
              <a:ext uri="{FF2B5EF4-FFF2-40B4-BE49-F238E27FC236}">
                <a16:creationId xmlns:a16="http://schemas.microsoft.com/office/drawing/2014/main" id="{8D53BF65-9E7E-C62B-EA8D-48B9D90781D1}"/>
              </a:ext>
            </a:extLst>
          </p:cNvPr>
          <p:cNvSpPr txBox="1"/>
          <p:nvPr/>
        </p:nvSpPr>
        <p:spPr>
          <a:xfrm>
            <a:off x="6876256" y="6392091"/>
            <a:ext cx="2267744" cy="461665"/>
          </a:xfrm>
          <a:prstGeom prst="rect">
            <a:avLst/>
          </a:prstGeom>
          <a:noFill/>
        </p:spPr>
        <p:txBody>
          <a:bodyPr wrap="square">
            <a:spAutoFit/>
          </a:bodyPr>
          <a:lstStyle/>
          <a:p>
            <a:pPr algn="r"/>
            <a:r>
              <a:rPr lang="en-US" sz="1200" b="0" i="0" u="none" strike="noStrike" baseline="0" dirty="0" err="1">
                <a:latin typeface="Palatino Linotype" panose="02040502050505030304" pitchFamily="18" charset="0"/>
              </a:rPr>
              <a:t>Zarnani</a:t>
            </a:r>
            <a:r>
              <a:rPr lang="en-US" sz="1200" b="0" i="0" u="none" strike="noStrike" baseline="0" dirty="0">
                <a:latin typeface="Palatino Linotype" panose="02040502050505030304" pitchFamily="18" charset="0"/>
              </a:rPr>
              <a:t> A-H. et al. Springer Nature 2020</a:t>
            </a:r>
            <a:r>
              <a:rPr lang="en-US" sz="1200" b="0" i="0" dirty="0">
                <a:solidFill>
                  <a:srgbClr val="212121"/>
                </a:solidFill>
                <a:effectLst/>
                <a:latin typeface="Palatino Linotype" panose="02040502050505030304" pitchFamily="18" charset="0"/>
              </a:rPr>
              <a:t>;</a:t>
            </a:r>
            <a:r>
              <a:rPr lang="en-US" sz="1200" b="0" i="0" u="none" strike="noStrike" baseline="0" dirty="0">
                <a:latin typeface="Palatino Linotype" panose="02040502050505030304" pitchFamily="18" charset="0"/>
              </a:rPr>
              <a:t> pp.273-312</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28301391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045CCF7-092E-E6C2-A5FF-686397DFFAC2}"/>
              </a:ext>
            </a:extLst>
          </p:cNvPr>
          <p:cNvSpPr txBox="1"/>
          <p:nvPr/>
        </p:nvSpPr>
        <p:spPr>
          <a:xfrm>
            <a:off x="2051720" y="75425"/>
            <a:ext cx="4572000" cy="477054"/>
          </a:xfrm>
          <a:prstGeom prst="rect">
            <a:avLst/>
          </a:prstGeom>
          <a:noFill/>
        </p:spPr>
        <p:txBody>
          <a:bodyPr wrap="square">
            <a:spAutoFit/>
          </a:bodyPr>
          <a:lstStyle/>
          <a:p>
            <a:pPr algn="ctr"/>
            <a:r>
              <a:rPr lang="en-US" sz="2500" b="1" dirty="0">
                <a:solidFill>
                  <a:srgbClr val="002060"/>
                </a:solidFill>
                <a:latin typeface="Palatino Linotype" panose="02040502050505030304" pitchFamily="18" charset="0"/>
              </a:rPr>
              <a:t>Clinical application</a:t>
            </a:r>
          </a:p>
        </p:txBody>
      </p:sp>
      <p:sp>
        <p:nvSpPr>
          <p:cNvPr id="8" name="Content Placeholder 2">
            <a:extLst>
              <a:ext uri="{FF2B5EF4-FFF2-40B4-BE49-F238E27FC236}">
                <a16:creationId xmlns:a16="http://schemas.microsoft.com/office/drawing/2014/main" id="{75847537-9008-D2C0-76C0-7677199025B4}"/>
              </a:ext>
            </a:extLst>
          </p:cNvPr>
          <p:cNvSpPr>
            <a:spLocks noGrp="1"/>
          </p:cNvSpPr>
          <p:nvPr>
            <p:ph idx="1"/>
          </p:nvPr>
        </p:nvSpPr>
        <p:spPr>
          <a:xfrm>
            <a:off x="197514" y="814736"/>
            <a:ext cx="8748972" cy="1944216"/>
          </a:xfrm>
          <a:solidFill>
            <a:schemeClr val="accent1">
              <a:lumMod val="20000"/>
              <a:lumOff val="80000"/>
            </a:schemeClr>
          </a:solidFill>
        </p:spPr>
        <p:txBody>
          <a:bodyPr>
            <a:noAutofit/>
          </a:bodyPr>
          <a:lstStyle/>
          <a:p>
            <a:pPr marL="0" indent="0">
              <a:buNone/>
            </a:pPr>
            <a:r>
              <a:rPr lang="en-US" sz="2000" b="1" dirty="0">
                <a:solidFill>
                  <a:srgbClr val="0000FF"/>
                </a:solidFill>
                <a:latin typeface="Palatino Linotype" panose="02040502050505030304" pitchFamily="18" charset="0"/>
              </a:rPr>
              <a:t>Bevacizumab</a:t>
            </a:r>
            <a:r>
              <a:rPr lang="en-US" sz="2000" b="1" dirty="0">
                <a:solidFill>
                  <a:srgbClr val="282828"/>
                </a:solidFill>
                <a:latin typeface="Palatino Linotype" panose="02040502050505030304" pitchFamily="18" charset="0"/>
              </a:rPr>
              <a:t>, a recombinant humanized monoclonal antibody developed against </a:t>
            </a:r>
            <a:r>
              <a:rPr lang="en-US" sz="2000" b="1" dirty="0">
                <a:solidFill>
                  <a:srgbClr val="C00000"/>
                </a:solidFill>
                <a:latin typeface="Palatino Linotype" panose="02040502050505030304" pitchFamily="18" charset="0"/>
              </a:rPr>
              <a:t>VEGF,</a:t>
            </a:r>
            <a:r>
              <a:rPr lang="en-US" sz="2000" b="1" dirty="0">
                <a:solidFill>
                  <a:srgbClr val="282828"/>
                </a:solidFill>
                <a:latin typeface="Palatino Linotype" panose="02040502050505030304" pitchFamily="18" charset="0"/>
              </a:rPr>
              <a:t> binds to soluble VEGF, preventing receptor binding and inhibiting endothelial cell proliferation and vessel formation. </a:t>
            </a:r>
          </a:p>
          <a:p>
            <a:pPr marL="0" indent="0">
              <a:buNone/>
            </a:pPr>
            <a:r>
              <a:rPr lang="en-US" sz="2000" b="1" dirty="0">
                <a:latin typeface="Palatino Linotype" panose="02040502050505030304" pitchFamily="18" charset="0"/>
              </a:rPr>
              <a:t>A combination of chemotherapy and bevacizumab is clinically approved for therapy of patients with colorectal, breast and non-small cell lung cancers NSCLCs.</a:t>
            </a:r>
          </a:p>
        </p:txBody>
      </p:sp>
      <p:pic>
        <p:nvPicPr>
          <p:cNvPr id="3074" name="Picture 2" descr="Avastin® (bevacizumab) Inhibits Angiogenesis by Binding VEGF">
            <a:extLst>
              <a:ext uri="{FF2B5EF4-FFF2-40B4-BE49-F238E27FC236}">
                <a16:creationId xmlns:a16="http://schemas.microsoft.com/office/drawing/2014/main" id="{5B99FE99-ADF0-B6E6-CB0A-A35B465059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021210"/>
            <a:ext cx="7179357" cy="3741474"/>
          </a:xfrm>
          <a:prstGeom prst="rect">
            <a:avLst/>
          </a:prstGeom>
          <a:solidFill>
            <a:schemeClr val="bg1">
              <a:lumMod val="75000"/>
            </a:schemeClr>
          </a:solidFill>
          <a:ln>
            <a:solidFill>
              <a:schemeClr val="bg1">
                <a:lumMod val="65000"/>
              </a:schemeClr>
            </a:solidFill>
          </a:ln>
        </p:spPr>
      </p:pic>
    </p:spTree>
    <p:extLst>
      <p:ext uri="{BB962C8B-B14F-4D97-AF65-F5344CB8AC3E}">
        <p14:creationId xmlns:p14="http://schemas.microsoft.com/office/powerpoint/2010/main" val="10937863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045CCF7-092E-E6C2-A5FF-686397DFFAC2}"/>
              </a:ext>
            </a:extLst>
          </p:cNvPr>
          <p:cNvSpPr txBox="1"/>
          <p:nvPr/>
        </p:nvSpPr>
        <p:spPr>
          <a:xfrm>
            <a:off x="2051720" y="75425"/>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applications</a:t>
            </a:r>
          </a:p>
        </p:txBody>
      </p:sp>
      <p:sp>
        <p:nvSpPr>
          <p:cNvPr id="8" name="Content Placeholder 2">
            <a:extLst>
              <a:ext uri="{FF2B5EF4-FFF2-40B4-BE49-F238E27FC236}">
                <a16:creationId xmlns:a16="http://schemas.microsoft.com/office/drawing/2014/main" id="{75847537-9008-D2C0-76C0-7677199025B4}"/>
              </a:ext>
            </a:extLst>
          </p:cNvPr>
          <p:cNvSpPr>
            <a:spLocks noGrp="1"/>
          </p:cNvSpPr>
          <p:nvPr>
            <p:ph idx="1"/>
          </p:nvPr>
        </p:nvSpPr>
        <p:spPr>
          <a:xfrm>
            <a:off x="141038" y="768436"/>
            <a:ext cx="8861923" cy="1505648"/>
          </a:xfrm>
          <a:solidFill>
            <a:schemeClr val="accent1">
              <a:lumMod val="20000"/>
              <a:lumOff val="80000"/>
            </a:schemeClr>
          </a:solidFill>
        </p:spPr>
        <p:txBody>
          <a:bodyPr>
            <a:noAutofit/>
          </a:bodyPr>
          <a:lstStyle/>
          <a:p>
            <a:pPr marL="0" indent="0" algn="ctr">
              <a:buNone/>
            </a:pPr>
            <a:r>
              <a:rPr lang="en-US" sz="2400" b="1" i="0" u="none" strike="noStrike" baseline="0" dirty="0" err="1">
                <a:latin typeface="Palatino Linotype" panose="02040502050505030304" pitchFamily="18" charset="0"/>
              </a:rPr>
              <a:t>mAb</a:t>
            </a:r>
            <a:r>
              <a:rPr lang="en-US" sz="2400" b="1" i="0" u="none" strike="noStrike" baseline="0" dirty="0">
                <a:latin typeface="Palatino Linotype" panose="02040502050505030304" pitchFamily="18" charset="0"/>
              </a:rPr>
              <a:t> directed against </a:t>
            </a:r>
            <a:r>
              <a:rPr lang="en-US" sz="2400" b="1" i="0" u="none" strike="noStrike" baseline="0" dirty="0">
                <a:solidFill>
                  <a:srgbClr val="0000FF"/>
                </a:solidFill>
                <a:latin typeface="Palatino Linotype" panose="02040502050505030304" pitchFamily="18" charset="0"/>
              </a:rPr>
              <a:t>fibroblast activation protein (FAP)</a:t>
            </a:r>
            <a:r>
              <a:rPr lang="en-US" sz="2400" b="1" i="0" u="none" strike="noStrike" baseline="0" dirty="0">
                <a:latin typeface="Palatino Linotype" panose="02040502050505030304" pitchFamily="18" charset="0"/>
              </a:rPr>
              <a:t>, produced by CAFs, elicited robust antitumor responses in a phase I clinical trial in patients with metastatic FAP-positive colorectal cancer and NSCLCs.</a:t>
            </a:r>
            <a:endParaRPr lang="en-US" sz="2400" b="1" dirty="0">
              <a:latin typeface="Palatino Linotype" panose="02040502050505030304" pitchFamily="18" charset="0"/>
            </a:endParaRPr>
          </a:p>
        </p:txBody>
      </p:sp>
      <p:pic>
        <p:nvPicPr>
          <p:cNvPr id="5122" name="Picture 2">
            <a:extLst>
              <a:ext uri="{FF2B5EF4-FFF2-40B4-BE49-F238E27FC236}">
                <a16:creationId xmlns:a16="http://schemas.microsoft.com/office/drawing/2014/main" id="{1BD7F5D2-B736-A80F-F2A6-CF94159A4B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0420" y="2423676"/>
            <a:ext cx="5854600" cy="43588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F277240-4273-D0F3-ABF5-2B62733F30F4}"/>
              </a:ext>
            </a:extLst>
          </p:cNvPr>
          <p:cNvSpPr/>
          <p:nvPr/>
        </p:nvSpPr>
        <p:spPr>
          <a:xfrm>
            <a:off x="2483768" y="2492896"/>
            <a:ext cx="2304256" cy="10801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48DCFE0-162E-8E00-0279-6D8AF75375FC}"/>
              </a:ext>
            </a:extLst>
          </p:cNvPr>
          <p:cNvSpPr/>
          <p:nvPr/>
        </p:nvSpPr>
        <p:spPr>
          <a:xfrm>
            <a:off x="2483768" y="3573016"/>
            <a:ext cx="792088" cy="2908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8981F71-9F1C-C2FA-6B93-F34AAED09862}"/>
              </a:ext>
            </a:extLst>
          </p:cNvPr>
          <p:cNvSpPr/>
          <p:nvPr/>
        </p:nvSpPr>
        <p:spPr>
          <a:xfrm>
            <a:off x="3203848" y="3501008"/>
            <a:ext cx="792088" cy="2908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0BADCA2-A8CF-B6B1-7D82-F3F5C4F51633}"/>
              </a:ext>
            </a:extLst>
          </p:cNvPr>
          <p:cNvSpPr txBox="1"/>
          <p:nvPr/>
        </p:nvSpPr>
        <p:spPr>
          <a:xfrm>
            <a:off x="4139952" y="6550223"/>
            <a:ext cx="5004048" cy="307777"/>
          </a:xfrm>
          <a:prstGeom prst="rect">
            <a:avLst/>
          </a:prstGeom>
          <a:noFill/>
        </p:spPr>
        <p:txBody>
          <a:bodyPr wrap="square">
            <a:spAutoFit/>
          </a:bodyPr>
          <a:lstStyle/>
          <a:p>
            <a:pPr algn="r"/>
            <a:r>
              <a:rPr lang="en-US" sz="1400" b="0" i="0" dirty="0" err="1">
                <a:solidFill>
                  <a:srgbClr val="212121"/>
                </a:solidFill>
                <a:effectLst/>
                <a:latin typeface="Palatino Linotype" panose="02040502050505030304" pitchFamily="18" charset="0"/>
              </a:rPr>
              <a:t>Shahvali</a:t>
            </a:r>
            <a:r>
              <a:rPr lang="en-US" sz="1400" b="0" i="0" dirty="0">
                <a:solidFill>
                  <a:srgbClr val="212121"/>
                </a:solidFill>
                <a:effectLst/>
                <a:latin typeface="Palatino Linotype" panose="02040502050505030304" pitchFamily="18" charset="0"/>
              </a:rPr>
              <a:t> S, et al. Drug Deliv </a:t>
            </a:r>
            <a:r>
              <a:rPr lang="en-US" sz="1400" b="0" i="0" dirty="0" err="1">
                <a:solidFill>
                  <a:srgbClr val="212121"/>
                </a:solidFill>
                <a:effectLst/>
                <a:latin typeface="Palatino Linotype" panose="02040502050505030304" pitchFamily="18" charset="0"/>
              </a:rPr>
              <a:t>Transl</a:t>
            </a:r>
            <a:r>
              <a:rPr lang="en-US" sz="1400" b="0" i="0" dirty="0">
                <a:solidFill>
                  <a:srgbClr val="212121"/>
                </a:solidFill>
                <a:effectLst/>
                <a:latin typeface="Palatino Linotype" panose="02040502050505030304" pitchFamily="18" charset="0"/>
              </a:rPr>
              <a:t> Res 2023;13(7):2041-2056. </a:t>
            </a:r>
            <a:endParaRPr lang="en-US" sz="1400" dirty="0">
              <a:latin typeface="Palatino Linotype" panose="02040502050505030304" pitchFamily="18" charset="0"/>
            </a:endParaRPr>
          </a:p>
        </p:txBody>
      </p:sp>
    </p:spTree>
    <p:extLst>
      <p:ext uri="{BB962C8B-B14F-4D97-AF65-F5344CB8AC3E}">
        <p14:creationId xmlns:p14="http://schemas.microsoft.com/office/powerpoint/2010/main" val="112865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302145-5F0B-5904-7B4B-6AAA900A2127}"/>
              </a:ext>
            </a:extLst>
          </p:cNvPr>
          <p:cNvSpPr>
            <a:spLocks noGrp="1"/>
          </p:cNvSpPr>
          <p:nvPr>
            <p:ph idx="1"/>
          </p:nvPr>
        </p:nvSpPr>
        <p:spPr>
          <a:xfrm>
            <a:off x="395536" y="2204864"/>
            <a:ext cx="8229600" cy="3528392"/>
          </a:xfrm>
          <a:ln w="28575">
            <a:solidFill>
              <a:schemeClr val="accent1"/>
            </a:solidFill>
            <a:prstDash val="sysDot"/>
          </a:ln>
        </p:spPr>
        <p:txBody>
          <a:bodyPr>
            <a:normAutofit lnSpcReduction="10000"/>
          </a:bodyPr>
          <a:lstStyle/>
          <a:p>
            <a:pPr marL="0" indent="0" algn="ctr">
              <a:buNone/>
            </a:pPr>
            <a:r>
              <a:rPr lang="en-US" sz="2800" b="1" dirty="0">
                <a:solidFill>
                  <a:srgbClr val="C00000"/>
                </a:solidFill>
                <a:latin typeface="Palatino Linotype" panose="02040502050505030304" pitchFamily="18" charset="0"/>
              </a:rPr>
              <a:t>Checkpoint blockade immunotherapy </a:t>
            </a:r>
            <a:r>
              <a:rPr lang="en-US" sz="2800" b="1" dirty="0">
                <a:latin typeface="Palatino Linotype" panose="02040502050505030304" pitchFamily="18" charset="0"/>
              </a:rPr>
              <a:t>is an innovative tumor treatment that uses many immune checkpoint inhibitors. </a:t>
            </a:r>
          </a:p>
          <a:p>
            <a:pPr marL="0" indent="0" algn="ctr">
              <a:buNone/>
            </a:pPr>
            <a:endParaRPr lang="en-US" sz="2800" b="1" dirty="0">
              <a:latin typeface="Palatino Linotype" panose="02040502050505030304" pitchFamily="18" charset="0"/>
            </a:endParaRPr>
          </a:p>
          <a:p>
            <a:pPr marL="0" indent="0" algn="ctr">
              <a:buNone/>
            </a:pPr>
            <a:r>
              <a:rPr lang="en-US" sz="2800" b="1" dirty="0">
                <a:latin typeface="Palatino Linotype" panose="02040502050505030304" pitchFamily="18" charset="0"/>
              </a:rPr>
              <a:t>Much like other immunotherapies, the goal of checkpoint blockade immunotherapy is to strengthen the immune system and enhance its ability to fight and destroy tumor cells. </a:t>
            </a:r>
          </a:p>
        </p:txBody>
      </p:sp>
      <p:sp>
        <p:nvSpPr>
          <p:cNvPr id="4" name="Title 1">
            <a:extLst>
              <a:ext uri="{FF2B5EF4-FFF2-40B4-BE49-F238E27FC236}">
                <a16:creationId xmlns:a16="http://schemas.microsoft.com/office/drawing/2014/main" id="{95E16A62-3448-3DDE-D795-72C2DBA87F8C}"/>
              </a:ext>
            </a:extLst>
          </p:cNvPr>
          <p:cNvSpPr>
            <a:spLocks noGrp="1"/>
          </p:cNvSpPr>
          <p:nvPr>
            <p:ph type="title"/>
          </p:nvPr>
        </p:nvSpPr>
        <p:spPr>
          <a:xfrm>
            <a:off x="457200" y="116632"/>
            <a:ext cx="8229600" cy="850106"/>
          </a:xfrm>
        </p:spPr>
        <p:txBody>
          <a:bodyPr>
            <a:noAutofit/>
          </a:bodyPr>
          <a:lstStyle/>
          <a:p>
            <a:r>
              <a:rPr lang="en-US" sz="2800" b="1" dirty="0">
                <a:solidFill>
                  <a:srgbClr val="002060"/>
                </a:solidFill>
                <a:latin typeface="Palatino Linotype" panose="02040502050505030304" pitchFamily="18" charset="0"/>
              </a:rPr>
              <a:t>Effector mechanisms of unconjugated </a:t>
            </a:r>
            <a:r>
              <a:rPr lang="en-US" sz="2800" b="1" dirty="0" err="1">
                <a:solidFill>
                  <a:srgbClr val="002060"/>
                </a:solidFill>
                <a:latin typeface="Palatino Linotype" panose="02040502050505030304" pitchFamily="18" charset="0"/>
              </a:rPr>
              <a:t>mAbs</a:t>
            </a:r>
            <a:r>
              <a:rPr lang="en-US" sz="2800" b="1" dirty="0">
                <a:solidFill>
                  <a:srgbClr val="002060"/>
                </a:solidFill>
                <a:latin typeface="Palatino Linotype" panose="02040502050505030304" pitchFamily="18" charset="0"/>
              </a:rPr>
              <a:t> in tumor therapy</a:t>
            </a:r>
            <a:endParaRPr lang="en-US" sz="2800" dirty="0">
              <a:solidFill>
                <a:srgbClr val="002060"/>
              </a:solidFill>
            </a:endParaRPr>
          </a:p>
        </p:txBody>
      </p:sp>
    </p:spTree>
    <p:extLst>
      <p:ext uri="{BB962C8B-B14F-4D97-AF65-F5344CB8AC3E}">
        <p14:creationId xmlns:p14="http://schemas.microsoft.com/office/powerpoint/2010/main" val="10993386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A7C55B-A19E-EF8C-239C-9123E66AD142}"/>
              </a:ext>
            </a:extLst>
          </p:cNvPr>
          <p:cNvSpPr>
            <a:spLocks noGrp="1"/>
          </p:cNvSpPr>
          <p:nvPr>
            <p:ph idx="1"/>
          </p:nvPr>
        </p:nvSpPr>
        <p:spPr>
          <a:xfrm>
            <a:off x="354360" y="764704"/>
            <a:ext cx="8435280" cy="1447762"/>
          </a:xfrm>
        </p:spPr>
        <p:txBody>
          <a:bodyPr>
            <a:noAutofit/>
          </a:bodyPr>
          <a:lstStyle/>
          <a:p>
            <a:pPr marL="0" indent="0" algn="ctr">
              <a:buNone/>
            </a:pPr>
            <a:r>
              <a:rPr lang="en-US" sz="2200" b="1" dirty="0">
                <a:latin typeface="Palatino Linotype" panose="02040502050505030304" pitchFamily="18" charset="0"/>
              </a:rPr>
              <a:t>Immune checkpoints as the key regulatory molecules of immune activation are critical to the function of the immune system. Their role is to prevent an immune response from being so strong that it destroys healthy cells in the body.</a:t>
            </a:r>
            <a:endParaRPr lang="sr-Latn-RS" sz="2200" b="1" dirty="0">
              <a:latin typeface="Palatino Linotype" panose="02040502050505030304" pitchFamily="18" charset="0"/>
            </a:endParaRPr>
          </a:p>
          <a:p>
            <a:pPr marL="0" indent="0" algn="ctr">
              <a:buNone/>
            </a:pPr>
            <a:endParaRPr lang="sr-Latn-RS" sz="2200" b="1" dirty="0">
              <a:latin typeface="Palatino Linotype" panose="02040502050505030304" pitchFamily="18" charset="0"/>
            </a:endParaRPr>
          </a:p>
        </p:txBody>
      </p:sp>
      <p:sp>
        <p:nvSpPr>
          <p:cNvPr id="4" name="Title 1">
            <a:extLst>
              <a:ext uri="{FF2B5EF4-FFF2-40B4-BE49-F238E27FC236}">
                <a16:creationId xmlns:a16="http://schemas.microsoft.com/office/drawing/2014/main" id="{50A240CD-366D-877C-E0D5-E65BF671999B}"/>
              </a:ext>
            </a:extLst>
          </p:cNvPr>
          <p:cNvSpPr>
            <a:spLocks noGrp="1"/>
          </p:cNvSpPr>
          <p:nvPr>
            <p:ph type="title"/>
          </p:nvPr>
        </p:nvSpPr>
        <p:spPr>
          <a:xfrm>
            <a:off x="457200" y="0"/>
            <a:ext cx="8229600" cy="764704"/>
          </a:xfrm>
        </p:spPr>
        <p:txBody>
          <a:bodyPr>
            <a:normAutofit/>
          </a:bodyPr>
          <a:lstStyle/>
          <a:p>
            <a:r>
              <a:rPr lang="sr-Latn-RS" sz="3500" b="1" dirty="0">
                <a:solidFill>
                  <a:srgbClr val="C00000"/>
                </a:solidFill>
                <a:latin typeface="Palatino Linotype" panose="02040502050505030304" pitchFamily="18" charset="0"/>
              </a:rPr>
              <a:t>Immune c</a:t>
            </a:r>
            <a:r>
              <a:rPr lang="en-US" sz="3500" b="1" dirty="0" err="1">
                <a:solidFill>
                  <a:srgbClr val="C00000"/>
                </a:solidFill>
                <a:latin typeface="Palatino Linotype" panose="02040502050505030304" pitchFamily="18" charset="0"/>
              </a:rPr>
              <a:t>heckpoint</a:t>
            </a:r>
            <a:r>
              <a:rPr lang="sr-Latn-RS" sz="3500" b="1" dirty="0">
                <a:solidFill>
                  <a:srgbClr val="C00000"/>
                </a:solidFill>
                <a:latin typeface="Palatino Linotype" panose="02040502050505030304" pitchFamily="18" charset="0"/>
              </a:rPr>
              <a:t>s</a:t>
            </a:r>
            <a:endParaRPr lang="en-US" sz="3500" b="1" dirty="0">
              <a:solidFill>
                <a:srgbClr val="C00000"/>
              </a:solidFill>
              <a:latin typeface="Palatino Linotype" panose="02040502050505030304" pitchFamily="18" charset="0"/>
            </a:endParaRPr>
          </a:p>
        </p:txBody>
      </p:sp>
      <p:pic>
        <p:nvPicPr>
          <p:cNvPr id="6146" name="Picture 2">
            <a:extLst>
              <a:ext uri="{FF2B5EF4-FFF2-40B4-BE49-F238E27FC236}">
                <a16:creationId xmlns:a16="http://schemas.microsoft.com/office/drawing/2014/main" id="{71430BD0-517E-3064-BD8A-043EFD4A3F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1606" y="2212466"/>
            <a:ext cx="5582394" cy="4581129"/>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ED926C77-1552-D68E-5569-F9923969310C}"/>
              </a:ext>
            </a:extLst>
          </p:cNvPr>
          <p:cNvSpPr txBox="1">
            <a:spLocks/>
          </p:cNvSpPr>
          <p:nvPr/>
        </p:nvSpPr>
        <p:spPr>
          <a:xfrm>
            <a:off x="177230" y="2276872"/>
            <a:ext cx="3384376" cy="4320480"/>
          </a:xfrm>
          <a:prstGeom prst="rect">
            <a:avLst/>
          </a:prstGeom>
          <a:solidFill>
            <a:srgbClr val="FFFFCC"/>
          </a:solidFill>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sr-Latn-RS" sz="1100" b="1" dirty="0">
              <a:latin typeface="Palatino Linotype" panose="02040502050505030304" pitchFamily="18" charset="0"/>
            </a:endParaRPr>
          </a:p>
          <a:p>
            <a:pPr marL="0" indent="0">
              <a:buNone/>
            </a:pPr>
            <a:r>
              <a:rPr lang="en-US" sz="2000" b="1" dirty="0">
                <a:latin typeface="Palatino Linotype" panose="02040502050505030304" pitchFamily="18" charset="0"/>
              </a:rPr>
              <a:t>“Checkpoints” for protection from immune attack also engage when some inhibitory receptors</a:t>
            </a:r>
            <a:r>
              <a:rPr lang="sr-Latn-RS" sz="2000" b="1" dirty="0">
                <a:latin typeface="Palatino Linotype" panose="02040502050505030304" pitchFamily="18" charset="0"/>
              </a:rPr>
              <a:t> (e.g., PD-1)</a:t>
            </a:r>
            <a:r>
              <a:rPr lang="en-US" sz="2000" b="1" dirty="0">
                <a:latin typeface="Palatino Linotype" panose="02040502050505030304" pitchFamily="18" charset="0"/>
              </a:rPr>
              <a:t> on the surface of cytotoxic CD8</a:t>
            </a:r>
            <a:r>
              <a:rPr lang="en-US" sz="2000" b="1" baseline="30000" dirty="0">
                <a:latin typeface="Palatino Linotype" panose="02040502050505030304" pitchFamily="18" charset="0"/>
              </a:rPr>
              <a:t>+</a:t>
            </a:r>
            <a:r>
              <a:rPr lang="en-US" sz="2000" b="1" dirty="0">
                <a:latin typeface="Palatino Linotype" panose="02040502050505030304" pitchFamily="18" charset="0"/>
              </a:rPr>
              <a:t> T cells recognize and bind to ligand</a:t>
            </a:r>
            <a:r>
              <a:rPr lang="sr-Latn-RS" sz="2000" b="1" dirty="0">
                <a:latin typeface="Palatino Linotype" panose="02040502050505030304" pitchFamily="18" charset="0"/>
              </a:rPr>
              <a:t>s (e.g., PD-L1)</a:t>
            </a:r>
            <a:r>
              <a:rPr lang="en-US" sz="2000" b="1" dirty="0">
                <a:latin typeface="Palatino Linotype" panose="02040502050505030304" pitchFamily="18" charset="0"/>
              </a:rPr>
              <a:t> on tumor cells. When the immune checkpoint receptors and ligand bind together, they send an “off” signal to the T cells. This can prevent the cytotoxic T cells to kill the </a:t>
            </a:r>
            <a:r>
              <a:rPr lang="sr-Latn-RS" sz="2000" b="1" dirty="0">
                <a:latin typeface="Palatino Linotype" panose="02040502050505030304" pitchFamily="18" charset="0"/>
              </a:rPr>
              <a:t>tumor</a:t>
            </a:r>
            <a:r>
              <a:rPr lang="en-US" sz="2000" b="1" dirty="0">
                <a:latin typeface="Palatino Linotype" panose="02040502050505030304" pitchFamily="18" charset="0"/>
              </a:rPr>
              <a:t> cells.</a:t>
            </a:r>
          </a:p>
        </p:txBody>
      </p:sp>
    </p:spTree>
    <p:extLst>
      <p:ext uri="{BB962C8B-B14F-4D97-AF65-F5344CB8AC3E}">
        <p14:creationId xmlns:p14="http://schemas.microsoft.com/office/powerpoint/2010/main" val="10365048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C480-D9B9-73A9-7506-45231F49C5D4}"/>
              </a:ext>
            </a:extLst>
          </p:cNvPr>
          <p:cNvSpPr>
            <a:spLocks noGrp="1"/>
          </p:cNvSpPr>
          <p:nvPr>
            <p:ph type="title"/>
          </p:nvPr>
        </p:nvSpPr>
        <p:spPr>
          <a:xfrm>
            <a:off x="481917" y="0"/>
            <a:ext cx="8229600" cy="764704"/>
          </a:xfrm>
        </p:spPr>
        <p:txBody>
          <a:bodyPr>
            <a:normAutofit/>
          </a:bodyPr>
          <a:lstStyle/>
          <a:p>
            <a:r>
              <a:rPr lang="sr-Latn-RS" sz="3500" b="1" dirty="0">
                <a:solidFill>
                  <a:srgbClr val="C00000"/>
                </a:solidFill>
                <a:latin typeface="Palatino Linotype" panose="02040502050505030304" pitchFamily="18" charset="0"/>
              </a:rPr>
              <a:t>Immune </a:t>
            </a:r>
            <a:r>
              <a:rPr lang="en-US" sz="3500" b="1" dirty="0">
                <a:solidFill>
                  <a:srgbClr val="C00000"/>
                </a:solidFill>
                <a:latin typeface="Palatino Linotype" panose="02040502050505030304" pitchFamily="18" charset="0"/>
              </a:rPr>
              <a:t>checkpoint blockade</a:t>
            </a:r>
          </a:p>
        </p:txBody>
      </p:sp>
      <p:sp>
        <p:nvSpPr>
          <p:cNvPr id="3" name="Content Placeholder 2">
            <a:extLst>
              <a:ext uri="{FF2B5EF4-FFF2-40B4-BE49-F238E27FC236}">
                <a16:creationId xmlns:a16="http://schemas.microsoft.com/office/drawing/2014/main" id="{F1A6D186-B4AA-71E0-1832-8E0A7D725CAF}"/>
              </a:ext>
            </a:extLst>
          </p:cNvPr>
          <p:cNvSpPr>
            <a:spLocks noGrp="1"/>
          </p:cNvSpPr>
          <p:nvPr>
            <p:ph idx="1"/>
          </p:nvPr>
        </p:nvSpPr>
        <p:spPr>
          <a:xfrm>
            <a:off x="215516" y="1107504"/>
            <a:ext cx="8712968" cy="2569652"/>
          </a:xfrm>
        </p:spPr>
        <p:txBody>
          <a:bodyPr>
            <a:normAutofit fontScale="92500" lnSpcReduction="20000"/>
          </a:bodyPr>
          <a:lstStyle/>
          <a:p>
            <a:pPr marL="0" indent="0" algn="ctr">
              <a:buNone/>
            </a:pPr>
            <a:r>
              <a:rPr lang="en-US" sz="2500" b="1" dirty="0">
                <a:latin typeface="Palatino Linotype" panose="02040502050505030304" pitchFamily="18" charset="0"/>
              </a:rPr>
              <a:t>A more recent approach in </a:t>
            </a:r>
            <a:r>
              <a:rPr lang="en-US" sz="2500" b="1" dirty="0" err="1">
                <a:latin typeface="Palatino Linotype" panose="02040502050505030304" pitchFamily="18" charset="0"/>
              </a:rPr>
              <a:t>mAb</a:t>
            </a:r>
            <a:r>
              <a:rPr lang="en-US" sz="2500" b="1" dirty="0">
                <a:latin typeface="Palatino Linotype" panose="02040502050505030304" pitchFamily="18" charset="0"/>
              </a:rPr>
              <a:t> therapy of solid tumors and hematological malignancies has been the development of antibodies that function by </a:t>
            </a:r>
            <a:r>
              <a:rPr lang="en-US" sz="2500" b="1" u="sng" dirty="0">
                <a:latin typeface="Palatino Linotype" panose="02040502050505030304" pitchFamily="18" charset="0"/>
              </a:rPr>
              <a:t>targeting immune system checkpoints</a:t>
            </a:r>
            <a:r>
              <a:rPr lang="en-US" sz="2500" b="1" dirty="0">
                <a:latin typeface="Palatino Linotype" panose="02040502050505030304" pitchFamily="18" charset="0"/>
              </a:rPr>
              <a:t>. </a:t>
            </a:r>
            <a:endParaRPr lang="sr-Latn-RS" sz="2500" b="1" dirty="0">
              <a:latin typeface="Palatino Linotype" panose="02040502050505030304" pitchFamily="18" charset="0"/>
            </a:endParaRPr>
          </a:p>
          <a:p>
            <a:pPr algn="ctr"/>
            <a:endParaRPr lang="en-US" sz="1000" b="1" dirty="0">
              <a:latin typeface="Palatino Linotype" panose="02040502050505030304" pitchFamily="18" charset="0"/>
            </a:endParaRPr>
          </a:p>
          <a:p>
            <a:r>
              <a:rPr lang="en-US" sz="2200" b="1" dirty="0">
                <a:latin typeface="Palatino Linotype" panose="02040502050505030304" pitchFamily="18" charset="0"/>
              </a:rPr>
              <a:t>These include antibodies that inhibit T-cell-inhibitory receptors such as </a:t>
            </a:r>
            <a:r>
              <a:rPr lang="en-US" sz="2200" b="1" dirty="0">
                <a:solidFill>
                  <a:srgbClr val="C00000"/>
                </a:solidFill>
                <a:latin typeface="Palatino Linotype" panose="02040502050505030304" pitchFamily="18" charset="0"/>
              </a:rPr>
              <a:t>cytotoxic T lymphocyte-associated antigen 4 (CTLA-4)</a:t>
            </a:r>
            <a:r>
              <a:rPr lang="en-US" sz="2200" b="1" dirty="0">
                <a:latin typeface="Palatino Linotype" panose="02040502050505030304" pitchFamily="18" charset="0"/>
              </a:rPr>
              <a:t> and </a:t>
            </a:r>
            <a:r>
              <a:rPr lang="en-US" sz="2200" b="1" dirty="0">
                <a:solidFill>
                  <a:srgbClr val="C00000"/>
                </a:solidFill>
                <a:latin typeface="Palatino Linotype" panose="02040502050505030304" pitchFamily="18" charset="0"/>
              </a:rPr>
              <a:t>programmed cell death protein 1 (PD-1)</a:t>
            </a:r>
            <a:r>
              <a:rPr lang="en-US" sz="2200" b="1" dirty="0">
                <a:latin typeface="Palatino Linotype" panose="02040502050505030304" pitchFamily="18" charset="0"/>
              </a:rPr>
              <a:t>, and </a:t>
            </a:r>
            <a:r>
              <a:rPr lang="en-US" sz="2200" b="1" dirty="0">
                <a:solidFill>
                  <a:srgbClr val="C00000"/>
                </a:solidFill>
                <a:latin typeface="Palatino Linotype" panose="02040502050505030304" pitchFamily="18" charset="0"/>
              </a:rPr>
              <a:t>programmed-death ligands 1 and 2 (PDL-1 and PDL-2).</a:t>
            </a:r>
          </a:p>
        </p:txBody>
      </p:sp>
      <p:pic>
        <p:nvPicPr>
          <p:cNvPr id="5" name="Picture 4">
            <a:extLst>
              <a:ext uri="{FF2B5EF4-FFF2-40B4-BE49-F238E27FC236}">
                <a16:creationId xmlns:a16="http://schemas.microsoft.com/office/drawing/2014/main" id="{EE68F258-EA5D-5C6D-345A-DB285A1A5CD4}"/>
              </a:ext>
            </a:extLst>
          </p:cNvPr>
          <p:cNvPicPr>
            <a:picLocks noChangeAspect="1"/>
          </p:cNvPicPr>
          <p:nvPr/>
        </p:nvPicPr>
        <p:blipFill>
          <a:blip r:embed="rId2"/>
          <a:stretch>
            <a:fillRect/>
          </a:stretch>
        </p:blipFill>
        <p:spPr>
          <a:xfrm>
            <a:off x="185448" y="3677156"/>
            <a:ext cx="8568953" cy="2888815"/>
          </a:xfrm>
          <a:prstGeom prst="rect">
            <a:avLst/>
          </a:prstGeom>
        </p:spPr>
      </p:pic>
      <p:sp>
        <p:nvSpPr>
          <p:cNvPr id="7" name="TextBox 6">
            <a:extLst>
              <a:ext uri="{FF2B5EF4-FFF2-40B4-BE49-F238E27FC236}">
                <a16:creationId xmlns:a16="http://schemas.microsoft.com/office/drawing/2014/main" id="{02E4AFFF-0D3E-1EBF-597C-829473D5E646}"/>
              </a:ext>
            </a:extLst>
          </p:cNvPr>
          <p:cNvSpPr txBox="1"/>
          <p:nvPr/>
        </p:nvSpPr>
        <p:spPr>
          <a:xfrm>
            <a:off x="183338" y="6581001"/>
            <a:ext cx="5400600" cy="276999"/>
          </a:xfrm>
          <a:prstGeom prst="rect">
            <a:avLst/>
          </a:prstGeom>
          <a:noFill/>
        </p:spPr>
        <p:txBody>
          <a:bodyPr wrap="square">
            <a:spAutoFit/>
          </a:bodyPr>
          <a:lstStyle/>
          <a:p>
            <a:r>
              <a:rPr lang="en-US" sz="1200" dirty="0">
                <a:latin typeface="Palatino Linotype" panose="02040502050505030304" pitchFamily="18" charset="0"/>
              </a:rPr>
              <a:t>Fan Q</a:t>
            </a:r>
            <a:r>
              <a:rPr lang="sr-Latn-RS" sz="1200" dirty="0">
                <a:latin typeface="Palatino Linotype" panose="02040502050505030304" pitchFamily="18" charset="0"/>
              </a:rPr>
              <a:t>. Et al.</a:t>
            </a:r>
            <a:r>
              <a:rPr lang="nl-NL" sz="1200" dirty="0">
                <a:latin typeface="Palatino Linotype" panose="02040502050505030304" pitchFamily="18" charset="0"/>
              </a:rPr>
              <a:t> Adv. Funct. Mater. 2018</a:t>
            </a:r>
            <a:r>
              <a:rPr lang="en-US" sz="1200" b="0" i="0" dirty="0">
                <a:solidFill>
                  <a:srgbClr val="212121"/>
                </a:solidFill>
                <a:effectLst/>
                <a:latin typeface="Palatino Linotype" panose="02040502050505030304" pitchFamily="18" charset="0"/>
              </a:rPr>
              <a:t>;</a:t>
            </a:r>
            <a:r>
              <a:rPr lang="sr-Latn-RS" sz="1200" b="0" i="0" dirty="0">
                <a:solidFill>
                  <a:srgbClr val="212121"/>
                </a:solidFill>
                <a:effectLst/>
                <a:latin typeface="Palatino Linotype" panose="02040502050505030304" pitchFamily="18" charset="0"/>
              </a:rPr>
              <a:t> </a:t>
            </a:r>
            <a:r>
              <a:rPr lang="nl-NL" sz="1200" dirty="0">
                <a:latin typeface="Palatino Linotype" panose="02040502050505030304" pitchFamily="18" charset="0"/>
              </a:rPr>
              <a:t>28(37):1802540</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35946037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5091D14D-1AF1-3326-8491-2A38F532EE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852936"/>
            <a:ext cx="8280920" cy="34563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E8ABA37-4E71-22AA-5D26-AD2AC501ACB5}"/>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sp>
        <p:nvSpPr>
          <p:cNvPr id="6" name="Content Placeholder 2">
            <a:extLst>
              <a:ext uri="{FF2B5EF4-FFF2-40B4-BE49-F238E27FC236}">
                <a16:creationId xmlns:a16="http://schemas.microsoft.com/office/drawing/2014/main" id="{D3B457EC-903B-C015-2C52-25888540BCEA}"/>
              </a:ext>
            </a:extLst>
          </p:cNvPr>
          <p:cNvSpPr>
            <a:spLocks noGrp="1"/>
          </p:cNvSpPr>
          <p:nvPr>
            <p:ph idx="1"/>
          </p:nvPr>
        </p:nvSpPr>
        <p:spPr>
          <a:xfrm>
            <a:off x="141039" y="768436"/>
            <a:ext cx="8823450" cy="2012492"/>
          </a:xfrm>
          <a:solidFill>
            <a:schemeClr val="accent1">
              <a:lumMod val="20000"/>
              <a:lumOff val="80000"/>
            </a:schemeClr>
          </a:solidFill>
        </p:spPr>
        <p:txBody>
          <a:bodyPr>
            <a:noAutofit/>
          </a:bodyPr>
          <a:lstStyle/>
          <a:p>
            <a:pPr marL="0" indent="0" algn="ctr">
              <a:buNone/>
            </a:pPr>
            <a:r>
              <a:rPr lang="en-US" sz="2000" b="1" i="0" u="none" strike="noStrike" baseline="0" dirty="0">
                <a:solidFill>
                  <a:srgbClr val="C00000"/>
                </a:solidFill>
                <a:latin typeface="Palatino Linotype" panose="02040502050505030304" pitchFamily="18" charset="0"/>
              </a:rPr>
              <a:t>CTLA-4 </a:t>
            </a:r>
            <a:r>
              <a:rPr lang="en-US" sz="2000" b="1" i="0" u="none" strike="noStrike" baseline="0" dirty="0">
                <a:latin typeface="Palatino Linotype" panose="02040502050505030304" pitchFamily="18" charset="0"/>
              </a:rPr>
              <a:t> is an immune checkpoint acting as negative regulator of T-cell mediated immune responses, transducing a negative signal directly in effector </a:t>
            </a:r>
            <a:r>
              <a:rPr lang="sr-Latn-RS" sz="2000" b="1" i="0" u="none" strike="noStrike" baseline="0" dirty="0">
                <a:latin typeface="Palatino Linotype" panose="02040502050505030304" pitchFamily="18" charset="0"/>
              </a:rPr>
              <a:t>CD8</a:t>
            </a:r>
            <a:r>
              <a:rPr lang="sr-Latn-RS" sz="2000" b="1" i="0" u="none" strike="noStrike" baseline="30000" dirty="0">
                <a:latin typeface="Palatino Linotype" panose="02040502050505030304" pitchFamily="18" charset="0"/>
              </a:rPr>
              <a:t>+</a:t>
            </a:r>
            <a:r>
              <a:rPr lang="sr-Latn-RS" sz="2000" b="1" i="0" u="none" strike="noStrike" baseline="0" dirty="0">
                <a:latin typeface="Palatino Linotype" panose="02040502050505030304" pitchFamily="18" charset="0"/>
              </a:rPr>
              <a:t> </a:t>
            </a:r>
            <a:r>
              <a:rPr lang="en-US" sz="2000" b="1" i="0" u="none" strike="noStrike" baseline="0" dirty="0">
                <a:latin typeface="Palatino Linotype" panose="02040502050505030304" pitchFamily="18" charset="0"/>
              </a:rPr>
              <a:t>T cells</a:t>
            </a:r>
            <a:r>
              <a:rPr lang="sr-Latn-RS" sz="2000" b="1" i="0" u="none" strike="noStrike" baseline="0" dirty="0">
                <a:latin typeface="Palatino Linotype" panose="02040502050505030304" pitchFamily="18" charset="0"/>
              </a:rPr>
              <a:t>. Therefore it can be target of mAbs for tumor immunotherapy. The anti-CTLA-4 mAb </a:t>
            </a:r>
            <a:r>
              <a:rPr lang="sr-Latn-RS" sz="2000" b="1" i="0" u="none" strike="noStrike" baseline="0" dirty="0">
                <a:solidFill>
                  <a:srgbClr val="0000FF"/>
                </a:solidFill>
                <a:latin typeface="Palatino Linotype" panose="02040502050505030304" pitchFamily="18" charset="0"/>
              </a:rPr>
              <a:t>ipilimumab</a:t>
            </a:r>
            <a:r>
              <a:rPr lang="sr-Latn-RS" sz="2000" b="1" i="0" u="none" strike="noStrike" baseline="0" dirty="0">
                <a:latin typeface="Palatino Linotype" panose="02040502050505030304" pitchFamily="18" charset="0"/>
              </a:rPr>
              <a:t> represents the first immune checkpoint inhibitor that significantly improved overall survival in patients with metastatic melanoma. </a:t>
            </a:r>
          </a:p>
          <a:p>
            <a:pPr marL="0" indent="0" algn="ctr">
              <a:buNone/>
            </a:pPr>
            <a:endParaRPr lang="en-US" sz="2000" b="1" dirty="0">
              <a:latin typeface="Palatino Linotype" panose="02040502050505030304" pitchFamily="18" charset="0"/>
            </a:endParaRPr>
          </a:p>
        </p:txBody>
      </p:sp>
      <p:sp>
        <p:nvSpPr>
          <p:cNvPr id="8" name="TextBox 7">
            <a:extLst>
              <a:ext uri="{FF2B5EF4-FFF2-40B4-BE49-F238E27FC236}">
                <a16:creationId xmlns:a16="http://schemas.microsoft.com/office/drawing/2014/main" id="{B1BF30B2-4E08-3FD1-D3EE-8A1720769968}"/>
              </a:ext>
            </a:extLst>
          </p:cNvPr>
          <p:cNvSpPr txBox="1"/>
          <p:nvPr/>
        </p:nvSpPr>
        <p:spPr>
          <a:xfrm>
            <a:off x="141038" y="6237312"/>
            <a:ext cx="9002962" cy="707886"/>
          </a:xfrm>
          <a:prstGeom prst="rect">
            <a:avLst/>
          </a:prstGeom>
          <a:noFill/>
        </p:spPr>
        <p:txBody>
          <a:bodyPr wrap="square">
            <a:spAutoFit/>
          </a:bodyPr>
          <a:lstStyle/>
          <a:p>
            <a:r>
              <a:rPr lang="en-US" sz="1400" b="0" i="0" dirty="0">
                <a:solidFill>
                  <a:srgbClr val="666666"/>
                </a:solidFill>
                <a:effectLst/>
                <a:latin typeface="Palatino Linotype" panose="02040502050505030304" pitchFamily="18" charset="0"/>
              </a:rPr>
              <a:t>T cell activation through checkpoint inhibition. Ipilimumab inhibits the CTL</a:t>
            </a:r>
            <a:r>
              <a:rPr lang="sr-Latn-RS" sz="1400" b="0" i="0" dirty="0">
                <a:solidFill>
                  <a:srgbClr val="666666"/>
                </a:solidFill>
                <a:effectLst/>
                <a:latin typeface="Palatino Linotype" panose="02040502050505030304" pitchFamily="18" charset="0"/>
              </a:rPr>
              <a:t>A</a:t>
            </a:r>
            <a:r>
              <a:rPr lang="en-US" sz="1400" b="0" i="0" dirty="0">
                <a:solidFill>
                  <a:srgbClr val="666666"/>
                </a:solidFill>
                <a:effectLst/>
                <a:latin typeface="Palatino Linotype" panose="02040502050505030304" pitchFamily="18" charset="0"/>
              </a:rPr>
              <a:t>-4 checkpoint, allowing continuous </a:t>
            </a:r>
            <a:r>
              <a:rPr lang="en-US" sz="1400" b="0" i="0" dirty="0" err="1">
                <a:solidFill>
                  <a:srgbClr val="666666"/>
                </a:solidFill>
                <a:effectLst/>
                <a:latin typeface="Palatino Linotype" panose="02040502050505030304" pitchFamily="18" charset="0"/>
              </a:rPr>
              <a:t>constimulation</a:t>
            </a:r>
            <a:r>
              <a:rPr lang="en-US" sz="1400" b="0" i="0" dirty="0">
                <a:solidFill>
                  <a:srgbClr val="666666"/>
                </a:solidFill>
                <a:effectLst/>
                <a:latin typeface="Palatino Linotype" panose="02040502050505030304" pitchFamily="18" charset="0"/>
              </a:rPr>
              <a:t> and activation via the CD28/B7 interaction. </a:t>
            </a:r>
            <a:r>
              <a:rPr lang="en-US" sz="1200" b="0" i="1" dirty="0" err="1">
                <a:solidFill>
                  <a:srgbClr val="666666"/>
                </a:solidFill>
                <a:effectLst/>
                <a:latin typeface="Palatino Linotype" panose="02040502050505030304" pitchFamily="18" charset="0"/>
              </a:rPr>
              <a:t>Erinjer</a:t>
            </a:r>
            <a:r>
              <a:rPr lang="sr-Latn-RS" sz="1200" b="0" i="1" dirty="0">
                <a:solidFill>
                  <a:srgbClr val="666666"/>
                </a:solidFill>
                <a:effectLst/>
                <a:latin typeface="Palatino Linotype" panose="02040502050505030304" pitchFamily="18" charset="0"/>
              </a:rPr>
              <a:t> </a:t>
            </a:r>
            <a:r>
              <a:rPr lang="en-US" sz="1200" b="0" i="1" dirty="0">
                <a:solidFill>
                  <a:srgbClr val="666666"/>
                </a:solidFill>
                <a:effectLst/>
                <a:latin typeface="Palatino Linotype" panose="02040502050505030304" pitchFamily="18" charset="0"/>
              </a:rPr>
              <a:t>JP.</a:t>
            </a:r>
            <a:r>
              <a:rPr lang="sr-Latn-RS" sz="1200" b="0" i="1" dirty="0">
                <a:solidFill>
                  <a:srgbClr val="666666"/>
                </a:solidFill>
                <a:effectLst/>
                <a:latin typeface="Palatino Linotype" panose="02040502050505030304" pitchFamily="18" charset="0"/>
              </a:rPr>
              <a:t> Et al </a:t>
            </a:r>
            <a:r>
              <a:rPr lang="sr-Latn-RS" sz="1200" i="1" dirty="0">
                <a:solidFill>
                  <a:srgbClr val="666666"/>
                </a:solidFill>
                <a:latin typeface="Palatino Linotype" panose="02040502050505030304" pitchFamily="18" charset="0"/>
              </a:rPr>
              <a:t>Endovascular Today </a:t>
            </a:r>
            <a:r>
              <a:rPr lang="sr-Latn-RS" sz="1200" b="0" i="1" dirty="0">
                <a:solidFill>
                  <a:srgbClr val="666666"/>
                </a:solidFill>
                <a:effectLst/>
                <a:latin typeface="Palatino Linotype" panose="02040502050505030304" pitchFamily="18" charset="0"/>
              </a:rPr>
              <a:t>2019</a:t>
            </a:r>
            <a:r>
              <a:rPr lang="en-US" sz="1200" b="0" i="1" dirty="0">
                <a:solidFill>
                  <a:srgbClr val="212121"/>
                </a:solidFill>
                <a:effectLst/>
                <a:latin typeface="Palatino Linotype" panose="02040502050505030304" pitchFamily="18" charset="0"/>
              </a:rPr>
              <a:t>;</a:t>
            </a:r>
            <a:r>
              <a:rPr lang="sr-Latn-RS" sz="1200" b="0" i="1" dirty="0">
                <a:solidFill>
                  <a:srgbClr val="666666"/>
                </a:solidFill>
                <a:effectLst/>
                <a:latin typeface="Palatino Linotype" panose="02040502050505030304" pitchFamily="18" charset="0"/>
              </a:rPr>
              <a:t> </a:t>
            </a:r>
            <a:r>
              <a:rPr lang="sr-Latn-RS" sz="1200" i="1" dirty="0">
                <a:solidFill>
                  <a:srgbClr val="666666"/>
                </a:solidFill>
                <a:latin typeface="Palatino Linotype" panose="02040502050505030304" pitchFamily="18" charset="0"/>
              </a:rPr>
              <a:t>18: 99-103</a:t>
            </a:r>
            <a:endParaRPr lang="en-US" sz="1200" i="1" dirty="0">
              <a:latin typeface="Palatino Linotype" panose="02040502050505030304" pitchFamily="18" charset="0"/>
            </a:endParaRPr>
          </a:p>
        </p:txBody>
      </p:sp>
    </p:spTree>
    <p:extLst>
      <p:ext uri="{BB962C8B-B14F-4D97-AF65-F5344CB8AC3E}">
        <p14:creationId xmlns:p14="http://schemas.microsoft.com/office/powerpoint/2010/main" val="2969255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5091D14D-1AF1-3326-8491-2A38F532EE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068960"/>
            <a:ext cx="7992888" cy="32403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E8ABA37-4E71-22AA-5D26-AD2AC501ACB5}"/>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sp>
        <p:nvSpPr>
          <p:cNvPr id="6" name="Content Placeholder 2">
            <a:extLst>
              <a:ext uri="{FF2B5EF4-FFF2-40B4-BE49-F238E27FC236}">
                <a16:creationId xmlns:a16="http://schemas.microsoft.com/office/drawing/2014/main" id="{D3B457EC-903B-C015-2C52-25888540BCEA}"/>
              </a:ext>
            </a:extLst>
          </p:cNvPr>
          <p:cNvSpPr>
            <a:spLocks noGrp="1"/>
          </p:cNvSpPr>
          <p:nvPr>
            <p:ph idx="1"/>
          </p:nvPr>
        </p:nvSpPr>
        <p:spPr>
          <a:xfrm>
            <a:off x="141038" y="568298"/>
            <a:ext cx="8823450" cy="2356646"/>
          </a:xfrm>
          <a:solidFill>
            <a:schemeClr val="accent1">
              <a:lumMod val="20000"/>
              <a:lumOff val="80000"/>
            </a:schemeClr>
          </a:solidFill>
        </p:spPr>
        <p:txBody>
          <a:bodyPr>
            <a:noAutofit/>
          </a:bodyPr>
          <a:lstStyle/>
          <a:p>
            <a:pPr marL="0" indent="0" algn="ctr">
              <a:buNone/>
            </a:pPr>
            <a:r>
              <a:rPr lang="en-US" sz="2000" b="1" i="0" u="none" strike="noStrike" baseline="0" dirty="0">
                <a:latin typeface="Palatino Linotype" panose="02040502050505030304" pitchFamily="18" charset="0"/>
              </a:rPr>
              <a:t>Many tumor cells expressed PD-L1 on their cell surfaces, which can bind PD-1 of a primed or activated CTL to signal the lymphocyte to deactivate, disarming an attack on the tumor cells.</a:t>
            </a:r>
            <a:r>
              <a:rPr lang="sr-Latn-RS" sz="2000" b="1" i="0" u="none" strike="noStrike" baseline="0" dirty="0">
                <a:latin typeface="Palatino Linotype" panose="02040502050505030304" pitchFamily="18" charset="0"/>
              </a:rPr>
              <a:t> </a:t>
            </a:r>
          </a:p>
          <a:p>
            <a:pPr marL="0" indent="0" algn="ctr">
              <a:buNone/>
            </a:pPr>
            <a:r>
              <a:rPr lang="en-US" sz="2000" b="1" i="0" u="none" strike="noStrike" baseline="0" dirty="0">
                <a:solidFill>
                  <a:srgbClr val="0000FF"/>
                </a:solidFill>
                <a:latin typeface="Palatino Linotype" panose="02040502050505030304" pitchFamily="18" charset="0"/>
              </a:rPr>
              <a:t>Pembrolizumab </a:t>
            </a:r>
            <a:r>
              <a:rPr lang="en-US" sz="2000" b="1" i="0" u="none" strike="noStrike" baseline="0" dirty="0">
                <a:latin typeface="Palatino Linotype" panose="02040502050505030304" pitchFamily="18" charset="0"/>
              </a:rPr>
              <a:t>and</a:t>
            </a:r>
            <a:r>
              <a:rPr lang="en-US" sz="2000" b="1" i="0" u="none" strike="noStrike" baseline="0" dirty="0">
                <a:solidFill>
                  <a:srgbClr val="C00000"/>
                </a:solidFill>
                <a:latin typeface="Palatino Linotype" panose="02040502050505030304" pitchFamily="18" charset="0"/>
              </a:rPr>
              <a:t> </a:t>
            </a:r>
            <a:r>
              <a:rPr lang="en-US" sz="2000" b="1" i="0" u="none" strike="noStrike" baseline="0" dirty="0">
                <a:solidFill>
                  <a:srgbClr val="0000FF"/>
                </a:solidFill>
                <a:latin typeface="Palatino Linotype" panose="02040502050505030304" pitchFamily="18" charset="0"/>
              </a:rPr>
              <a:t>nivolumab</a:t>
            </a:r>
            <a:r>
              <a:rPr lang="en-US" sz="2000" b="1" i="0" u="none" strike="noStrike" baseline="0" dirty="0">
                <a:latin typeface="Palatino Linotype" panose="02040502050505030304" pitchFamily="18" charset="0"/>
              </a:rPr>
              <a:t>,</a:t>
            </a:r>
            <a:r>
              <a:rPr lang="en-US" sz="2000" b="1" i="0" u="none" strike="noStrike" baseline="0" dirty="0">
                <a:solidFill>
                  <a:srgbClr val="C00000"/>
                </a:solidFill>
                <a:latin typeface="Palatino Linotype" panose="02040502050505030304" pitchFamily="18" charset="0"/>
              </a:rPr>
              <a:t> </a:t>
            </a:r>
            <a:r>
              <a:rPr lang="en-US" sz="2000" b="1" i="0" u="none" strike="noStrike" baseline="0" dirty="0">
                <a:latin typeface="Palatino Linotype" panose="02040502050505030304" pitchFamily="18" charset="0"/>
              </a:rPr>
              <a:t>which block the </a:t>
            </a:r>
            <a:r>
              <a:rPr lang="en-US" sz="2000" b="1" i="0" u="none" strike="noStrike" baseline="0" dirty="0">
                <a:solidFill>
                  <a:srgbClr val="C00000"/>
                </a:solidFill>
                <a:latin typeface="Palatino Linotype" panose="02040502050505030304" pitchFamily="18" charset="0"/>
              </a:rPr>
              <a:t>PD-1</a:t>
            </a:r>
            <a:r>
              <a:rPr lang="en-US" sz="2000" b="1" i="0" u="none" strike="noStrike" baseline="0" dirty="0">
                <a:latin typeface="Palatino Linotype" panose="02040502050505030304" pitchFamily="18" charset="0"/>
              </a:rPr>
              <a:t>, are in clinical trial for solid tumors, including</a:t>
            </a:r>
            <a:r>
              <a:rPr lang="sr-Latn-RS" sz="2000" b="1" i="0" u="none" strike="noStrike" baseline="0" dirty="0">
                <a:latin typeface="Palatino Linotype" panose="02040502050505030304" pitchFamily="18" charset="0"/>
              </a:rPr>
              <a:t> </a:t>
            </a:r>
            <a:r>
              <a:rPr lang="en-US" sz="2000" b="1" i="0" u="none" strike="noStrike" baseline="0" dirty="0">
                <a:latin typeface="Palatino Linotype" panose="02040502050505030304" pitchFamily="18" charset="0"/>
              </a:rPr>
              <a:t>melanoma, and are being evaluated in many</a:t>
            </a:r>
          </a:p>
          <a:p>
            <a:pPr marL="0" indent="0" algn="ctr">
              <a:buNone/>
            </a:pPr>
            <a:r>
              <a:rPr lang="en-US" sz="2000" b="1" i="0" u="none" strike="noStrike" baseline="0" dirty="0">
                <a:latin typeface="Palatino Linotype" panose="02040502050505030304" pitchFamily="18" charset="0"/>
              </a:rPr>
              <a:t>hematological malignancies, including Hodgkin’s and non-</a:t>
            </a:r>
          </a:p>
          <a:p>
            <a:pPr marL="0" indent="0" algn="ctr">
              <a:buNone/>
            </a:pPr>
            <a:r>
              <a:rPr lang="en-US" sz="2000" b="1" i="0" u="none" strike="noStrike" baseline="0" dirty="0">
                <a:latin typeface="Palatino Linotype" panose="02040502050505030304" pitchFamily="18" charset="0"/>
              </a:rPr>
              <a:t>Hodgkin’s lymphomas</a:t>
            </a:r>
            <a:r>
              <a:rPr lang="sr-Latn-RS" sz="2000" b="1" i="0" u="none" strike="noStrike" baseline="0" dirty="0">
                <a:latin typeface="Palatino Linotype" panose="02040502050505030304" pitchFamily="18" charset="0"/>
              </a:rPr>
              <a:t>.</a:t>
            </a:r>
            <a:endParaRPr lang="en-US" sz="2000" b="1" dirty="0">
              <a:latin typeface="Palatino Linotype" panose="02040502050505030304" pitchFamily="18" charset="0"/>
            </a:endParaRPr>
          </a:p>
        </p:txBody>
      </p:sp>
      <p:sp>
        <p:nvSpPr>
          <p:cNvPr id="8" name="TextBox 7">
            <a:extLst>
              <a:ext uri="{FF2B5EF4-FFF2-40B4-BE49-F238E27FC236}">
                <a16:creationId xmlns:a16="http://schemas.microsoft.com/office/drawing/2014/main" id="{B1BF30B2-4E08-3FD1-D3EE-8A1720769968}"/>
              </a:ext>
            </a:extLst>
          </p:cNvPr>
          <p:cNvSpPr txBox="1"/>
          <p:nvPr/>
        </p:nvSpPr>
        <p:spPr>
          <a:xfrm>
            <a:off x="141038" y="6237312"/>
            <a:ext cx="9002962" cy="523220"/>
          </a:xfrm>
          <a:prstGeom prst="rect">
            <a:avLst/>
          </a:prstGeom>
          <a:noFill/>
        </p:spPr>
        <p:txBody>
          <a:bodyPr wrap="square">
            <a:spAutoFit/>
          </a:bodyPr>
          <a:lstStyle/>
          <a:p>
            <a:r>
              <a:rPr lang="en-US" sz="1400" b="0" i="0" dirty="0">
                <a:solidFill>
                  <a:srgbClr val="666666"/>
                </a:solidFill>
                <a:effectLst/>
                <a:latin typeface="Palatino Linotype" panose="02040502050505030304" pitchFamily="18" charset="0"/>
              </a:rPr>
              <a:t>T cell activation through checkpoint inhibition. Pembrolizumab and nivolumab both inhibit the PD-1 checkpoint, inactivating the negative PD-1/PD-L1 interaction. </a:t>
            </a:r>
            <a:r>
              <a:rPr lang="en-US" sz="1200" b="0" i="1" dirty="0" err="1">
                <a:solidFill>
                  <a:srgbClr val="666666"/>
                </a:solidFill>
                <a:effectLst/>
                <a:latin typeface="Palatino Linotype" panose="02040502050505030304" pitchFamily="18" charset="0"/>
              </a:rPr>
              <a:t>Erinjer</a:t>
            </a:r>
            <a:r>
              <a:rPr lang="sr-Latn-RS" sz="1200" b="0" i="1" dirty="0">
                <a:solidFill>
                  <a:srgbClr val="666666"/>
                </a:solidFill>
                <a:effectLst/>
                <a:latin typeface="Palatino Linotype" panose="02040502050505030304" pitchFamily="18" charset="0"/>
              </a:rPr>
              <a:t> </a:t>
            </a:r>
            <a:r>
              <a:rPr lang="en-US" sz="1200" b="0" i="1" dirty="0">
                <a:solidFill>
                  <a:srgbClr val="666666"/>
                </a:solidFill>
                <a:effectLst/>
                <a:latin typeface="Palatino Linotype" panose="02040502050505030304" pitchFamily="18" charset="0"/>
              </a:rPr>
              <a:t>JP.</a:t>
            </a:r>
            <a:r>
              <a:rPr lang="sr-Latn-RS" sz="1200" b="0" i="1" dirty="0">
                <a:solidFill>
                  <a:srgbClr val="666666"/>
                </a:solidFill>
                <a:effectLst/>
                <a:latin typeface="Palatino Linotype" panose="02040502050505030304" pitchFamily="18" charset="0"/>
              </a:rPr>
              <a:t> Et al </a:t>
            </a:r>
            <a:r>
              <a:rPr lang="sr-Latn-RS" sz="1200" i="1" dirty="0">
                <a:solidFill>
                  <a:srgbClr val="666666"/>
                </a:solidFill>
                <a:latin typeface="Palatino Linotype" panose="02040502050505030304" pitchFamily="18" charset="0"/>
              </a:rPr>
              <a:t>Endovascular Today </a:t>
            </a:r>
            <a:r>
              <a:rPr lang="sr-Latn-RS" sz="1200" b="0" i="1" dirty="0">
                <a:solidFill>
                  <a:srgbClr val="666666"/>
                </a:solidFill>
                <a:effectLst/>
                <a:latin typeface="Palatino Linotype" panose="02040502050505030304" pitchFamily="18" charset="0"/>
              </a:rPr>
              <a:t>2019</a:t>
            </a:r>
            <a:r>
              <a:rPr lang="en-US" sz="1200" b="0" i="1" dirty="0">
                <a:solidFill>
                  <a:srgbClr val="212121"/>
                </a:solidFill>
                <a:effectLst/>
                <a:latin typeface="Palatino Linotype" panose="02040502050505030304" pitchFamily="18" charset="0"/>
              </a:rPr>
              <a:t>;</a:t>
            </a:r>
            <a:r>
              <a:rPr lang="sr-Latn-RS" sz="1200" b="0" i="1" dirty="0">
                <a:solidFill>
                  <a:srgbClr val="666666"/>
                </a:solidFill>
                <a:effectLst/>
                <a:latin typeface="Palatino Linotype" panose="02040502050505030304" pitchFamily="18" charset="0"/>
              </a:rPr>
              <a:t> </a:t>
            </a:r>
            <a:r>
              <a:rPr lang="sr-Latn-RS" sz="1200" i="1" dirty="0">
                <a:solidFill>
                  <a:srgbClr val="666666"/>
                </a:solidFill>
                <a:latin typeface="Palatino Linotype" panose="02040502050505030304" pitchFamily="18" charset="0"/>
              </a:rPr>
              <a:t>18: 99-103</a:t>
            </a:r>
            <a:endParaRPr lang="en-US" sz="1200" i="1" dirty="0">
              <a:latin typeface="Palatino Linotype" panose="02040502050505030304" pitchFamily="18" charset="0"/>
            </a:endParaRPr>
          </a:p>
        </p:txBody>
      </p:sp>
    </p:spTree>
    <p:extLst>
      <p:ext uri="{BB962C8B-B14F-4D97-AF65-F5344CB8AC3E}">
        <p14:creationId xmlns:p14="http://schemas.microsoft.com/office/powerpoint/2010/main" val="2385610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A09E2D-3C10-3765-76CD-D2BB2FFDA876}"/>
              </a:ext>
            </a:extLst>
          </p:cNvPr>
          <p:cNvSpPr>
            <a:spLocks noGrp="1"/>
          </p:cNvSpPr>
          <p:nvPr>
            <p:ph idx="1"/>
          </p:nvPr>
        </p:nvSpPr>
        <p:spPr>
          <a:xfrm>
            <a:off x="323528" y="404664"/>
            <a:ext cx="8568952" cy="6192688"/>
          </a:xfrm>
        </p:spPr>
        <p:txBody>
          <a:bodyPr>
            <a:noAutofit/>
          </a:bodyPr>
          <a:lstStyle/>
          <a:p>
            <a:pPr marL="0" indent="0" algn="ctr">
              <a:buNone/>
            </a:pPr>
            <a:r>
              <a:rPr lang="en-US" sz="2700" b="1" dirty="0">
                <a:solidFill>
                  <a:srgbClr val="002060"/>
                </a:solidFill>
                <a:latin typeface="Palatino Linotype" panose="02040502050505030304" pitchFamily="18" charset="0"/>
              </a:rPr>
              <a:t>Paul Ehrlich postulate that some compounds could directly access to some desired targets in cell to cure diseases. The search for Ehrlich’s magic bullet took </a:t>
            </a:r>
          </a:p>
          <a:p>
            <a:pPr marL="0" indent="0" algn="ctr">
              <a:buNone/>
            </a:pPr>
            <a:r>
              <a:rPr lang="en-US" sz="2700" b="1" dirty="0">
                <a:solidFill>
                  <a:srgbClr val="002060"/>
                </a:solidFill>
                <a:latin typeface="Palatino Linotype" panose="02040502050505030304" pitchFamily="18" charset="0"/>
              </a:rPr>
              <a:t>a huge leap when someone asked, </a:t>
            </a:r>
          </a:p>
          <a:p>
            <a:pPr marL="0" indent="0" algn="ctr">
              <a:buNone/>
            </a:pPr>
            <a:r>
              <a:rPr lang="en-US" sz="2700" b="1" dirty="0">
                <a:solidFill>
                  <a:srgbClr val="002060"/>
                </a:solidFill>
                <a:latin typeface="Palatino Linotype" panose="02040502050505030304" pitchFamily="18" charset="0"/>
              </a:rPr>
              <a:t>“</a:t>
            </a:r>
            <a:r>
              <a:rPr lang="en-US" sz="2700" b="1" dirty="0">
                <a:solidFill>
                  <a:srgbClr val="0000FF"/>
                </a:solidFill>
                <a:latin typeface="Palatino Linotype" panose="02040502050505030304" pitchFamily="18" charset="0"/>
              </a:rPr>
              <a:t>Why not antibodies</a:t>
            </a:r>
            <a:r>
              <a:rPr lang="en-US" sz="2700" b="1" dirty="0">
                <a:solidFill>
                  <a:srgbClr val="002060"/>
                </a:solidFill>
                <a:latin typeface="Palatino Linotype" panose="02040502050505030304" pitchFamily="18" charset="0"/>
              </a:rPr>
              <a:t>?”</a:t>
            </a:r>
          </a:p>
          <a:p>
            <a:pPr marL="0" indent="0">
              <a:buNone/>
            </a:pPr>
            <a:endParaRPr lang="en-US" sz="2200" b="1" dirty="0">
              <a:latin typeface="Palatino Linotype" panose="02040502050505030304" pitchFamily="18" charset="0"/>
            </a:endParaRPr>
          </a:p>
          <a:p>
            <a:pPr marL="0" indent="0">
              <a:buNone/>
            </a:pPr>
            <a:r>
              <a:rPr lang="en-US" sz="2300" b="1" dirty="0">
                <a:latin typeface="Palatino Linotype" panose="02040502050505030304" pitchFamily="18" charset="0"/>
              </a:rPr>
              <a:t>Antibodies are proteins made by B lymphocytes. In the body, they bind with high specificity to antigens on the surface of foreign invaders, such as viruses and bacteria, enables immune cells to “see” and attack invaders.</a:t>
            </a:r>
          </a:p>
          <a:p>
            <a:pPr marL="0" indent="0" algn="r">
              <a:buNone/>
            </a:pPr>
            <a:endParaRPr lang="en-US" sz="2200" b="1" dirty="0">
              <a:latin typeface="Palatino Linotype" panose="02040502050505030304" pitchFamily="18" charset="0"/>
            </a:endParaRPr>
          </a:p>
          <a:p>
            <a:pPr marL="0" indent="0" algn="r">
              <a:buNone/>
            </a:pPr>
            <a:endParaRPr lang="en-US" sz="2300" b="1" dirty="0">
              <a:solidFill>
                <a:srgbClr val="C00000"/>
              </a:solidFill>
              <a:latin typeface="Palatino Linotype" panose="02040502050505030304" pitchFamily="18" charset="0"/>
            </a:endParaRPr>
          </a:p>
          <a:p>
            <a:pPr marL="0" indent="0" algn="r">
              <a:buNone/>
            </a:pPr>
            <a:r>
              <a:rPr lang="en-US" sz="2300" b="1" dirty="0">
                <a:solidFill>
                  <a:srgbClr val="C00000"/>
                </a:solidFill>
                <a:latin typeface="Palatino Linotype" panose="02040502050505030304" pitchFamily="18" charset="0"/>
              </a:rPr>
              <a:t>Antibodies appeared to offer the “magic bullet” that would allow the specific destruction of tumor cells.</a:t>
            </a:r>
          </a:p>
        </p:txBody>
      </p:sp>
    </p:spTree>
    <p:extLst>
      <p:ext uri="{BB962C8B-B14F-4D97-AF65-F5344CB8AC3E}">
        <p14:creationId xmlns:p14="http://schemas.microsoft.com/office/powerpoint/2010/main" val="4135707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5091D14D-1AF1-3326-8491-2A38F532EE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068960"/>
            <a:ext cx="7992888" cy="32403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E8ABA37-4E71-22AA-5D26-AD2AC501ACB5}"/>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sp>
        <p:nvSpPr>
          <p:cNvPr id="6" name="Content Placeholder 2">
            <a:extLst>
              <a:ext uri="{FF2B5EF4-FFF2-40B4-BE49-F238E27FC236}">
                <a16:creationId xmlns:a16="http://schemas.microsoft.com/office/drawing/2014/main" id="{D3B457EC-903B-C015-2C52-25888540BCEA}"/>
              </a:ext>
            </a:extLst>
          </p:cNvPr>
          <p:cNvSpPr>
            <a:spLocks noGrp="1"/>
          </p:cNvSpPr>
          <p:nvPr>
            <p:ph idx="1"/>
          </p:nvPr>
        </p:nvSpPr>
        <p:spPr>
          <a:xfrm>
            <a:off x="141038" y="568298"/>
            <a:ext cx="8823450" cy="2356646"/>
          </a:xfrm>
          <a:solidFill>
            <a:schemeClr val="accent1">
              <a:lumMod val="20000"/>
              <a:lumOff val="80000"/>
            </a:schemeClr>
          </a:solidFill>
        </p:spPr>
        <p:txBody>
          <a:bodyPr>
            <a:noAutofit/>
          </a:bodyPr>
          <a:lstStyle/>
          <a:p>
            <a:pPr marL="0" indent="0">
              <a:buNone/>
            </a:pPr>
            <a:r>
              <a:rPr lang="en-US" sz="2000" b="1" i="0" u="none" strike="noStrike" baseline="0" dirty="0">
                <a:solidFill>
                  <a:srgbClr val="C00000"/>
                </a:solidFill>
                <a:latin typeface="Palatino Linotype" panose="02040502050505030304" pitchFamily="18" charset="0"/>
              </a:rPr>
              <a:t>PD-L1</a:t>
            </a:r>
            <a:r>
              <a:rPr lang="en-US" sz="2000" b="1" i="0" u="none" strike="noStrike" baseline="0" dirty="0">
                <a:latin typeface="Palatino Linotype" panose="02040502050505030304" pitchFamily="18" charset="0"/>
              </a:rPr>
              <a:t> may be expressed on tumor cells and tumor-infiltrating immune cells</a:t>
            </a:r>
            <a:r>
              <a:rPr lang="sr-Latn-RS" sz="2000" b="1" i="0" u="none" strike="noStrike" baseline="0" dirty="0">
                <a:latin typeface="Palatino Linotype" panose="02040502050505030304" pitchFamily="18" charset="0"/>
              </a:rPr>
              <a:t>. It</a:t>
            </a:r>
            <a:r>
              <a:rPr lang="en-US" sz="2000" b="1" dirty="0">
                <a:latin typeface="Palatino Linotype" panose="02040502050505030304" pitchFamily="18" charset="0"/>
              </a:rPr>
              <a:t> can contribute to immune deactivation in the tumor</a:t>
            </a:r>
            <a:r>
              <a:rPr lang="sr-Latn-RS" sz="2000" b="1" dirty="0">
                <a:latin typeface="Palatino Linotype" panose="02040502050505030304" pitchFamily="18" charset="0"/>
              </a:rPr>
              <a:t> </a:t>
            </a:r>
            <a:r>
              <a:rPr lang="en-US" sz="2000" b="1" dirty="0">
                <a:latin typeface="Palatino Linotype" panose="02040502050505030304" pitchFamily="18" charset="0"/>
              </a:rPr>
              <a:t>microenvironment</a:t>
            </a:r>
            <a:r>
              <a:rPr lang="sr-Latn-RS" sz="2000" b="1" dirty="0">
                <a:latin typeface="Palatino Linotype" panose="02040502050505030304" pitchFamily="18" charset="0"/>
              </a:rPr>
              <a:t>. </a:t>
            </a:r>
          </a:p>
          <a:p>
            <a:pPr marL="0" indent="0">
              <a:buNone/>
            </a:pPr>
            <a:r>
              <a:rPr lang="en-US" sz="2000" b="1" dirty="0">
                <a:solidFill>
                  <a:srgbClr val="0000FF"/>
                </a:solidFill>
                <a:latin typeface="Palatino Linotype" panose="02040502050505030304" pitchFamily="18" charset="0"/>
              </a:rPr>
              <a:t>Atezolizumab</a:t>
            </a:r>
            <a:r>
              <a:rPr lang="en-US" sz="2000" b="1" dirty="0">
                <a:latin typeface="Palatino Linotype" panose="02040502050505030304" pitchFamily="18" charset="0"/>
              </a:rPr>
              <a:t> is a monoclonal antibody that targets PD-L1. </a:t>
            </a:r>
            <a:r>
              <a:rPr lang="sr-Latn-RS" sz="2000" b="1" dirty="0">
                <a:latin typeface="Palatino Linotype" panose="02040502050505030304" pitchFamily="18" charset="0"/>
              </a:rPr>
              <a:t>It </a:t>
            </a:r>
            <a:r>
              <a:rPr lang="en-US" sz="2000" b="1" dirty="0">
                <a:latin typeface="Palatino Linotype" panose="02040502050505030304" pitchFamily="18" charset="0"/>
              </a:rPr>
              <a:t>has been approved for use in the treatment of advanced non-small cell lung cancer (NSCLC) and bladder cancer and has shown promising activity in several other types of cancer.</a:t>
            </a:r>
          </a:p>
        </p:txBody>
      </p:sp>
      <p:sp>
        <p:nvSpPr>
          <p:cNvPr id="8" name="TextBox 7">
            <a:extLst>
              <a:ext uri="{FF2B5EF4-FFF2-40B4-BE49-F238E27FC236}">
                <a16:creationId xmlns:a16="http://schemas.microsoft.com/office/drawing/2014/main" id="{B1BF30B2-4E08-3FD1-D3EE-8A1720769968}"/>
              </a:ext>
            </a:extLst>
          </p:cNvPr>
          <p:cNvSpPr txBox="1"/>
          <p:nvPr/>
        </p:nvSpPr>
        <p:spPr>
          <a:xfrm>
            <a:off x="141038" y="6237312"/>
            <a:ext cx="9002962" cy="523220"/>
          </a:xfrm>
          <a:prstGeom prst="rect">
            <a:avLst/>
          </a:prstGeom>
          <a:noFill/>
        </p:spPr>
        <p:txBody>
          <a:bodyPr wrap="square">
            <a:spAutoFit/>
          </a:bodyPr>
          <a:lstStyle/>
          <a:p>
            <a:r>
              <a:rPr lang="en-US" sz="1400" b="0" i="0" dirty="0">
                <a:solidFill>
                  <a:srgbClr val="666666"/>
                </a:solidFill>
                <a:effectLst/>
                <a:latin typeface="Palatino Linotype" panose="02040502050505030304" pitchFamily="18" charset="0"/>
              </a:rPr>
              <a:t>T cell activation through checkpoint inhibition. </a:t>
            </a:r>
            <a:r>
              <a:rPr lang="en-US" sz="1400" b="0" i="0" dirty="0" err="1">
                <a:solidFill>
                  <a:srgbClr val="666666"/>
                </a:solidFill>
                <a:effectLst/>
                <a:latin typeface="Palatino Linotype" panose="02040502050505030304" pitchFamily="18" charset="0"/>
              </a:rPr>
              <a:t>Atezolimumab</a:t>
            </a:r>
            <a:r>
              <a:rPr lang="en-US" sz="1400" b="0" i="0" dirty="0">
                <a:solidFill>
                  <a:srgbClr val="666666"/>
                </a:solidFill>
                <a:effectLst/>
                <a:latin typeface="Palatino Linotype" panose="02040502050505030304" pitchFamily="18" charset="0"/>
              </a:rPr>
              <a:t> inhibits the PD-L1 checkpoint, inactivating the negative PD-1/PD-L1 interaction. </a:t>
            </a:r>
            <a:r>
              <a:rPr lang="en-US" sz="1200" b="0" i="1" dirty="0" err="1">
                <a:solidFill>
                  <a:srgbClr val="666666"/>
                </a:solidFill>
                <a:effectLst/>
                <a:latin typeface="Palatino Linotype" panose="02040502050505030304" pitchFamily="18" charset="0"/>
              </a:rPr>
              <a:t>Erinjer</a:t>
            </a:r>
            <a:r>
              <a:rPr lang="sr-Latn-RS" sz="1200" b="0" i="1" dirty="0">
                <a:solidFill>
                  <a:srgbClr val="666666"/>
                </a:solidFill>
                <a:effectLst/>
                <a:latin typeface="Palatino Linotype" panose="02040502050505030304" pitchFamily="18" charset="0"/>
              </a:rPr>
              <a:t> </a:t>
            </a:r>
            <a:r>
              <a:rPr lang="en-US" sz="1200" b="0" i="1" dirty="0">
                <a:solidFill>
                  <a:srgbClr val="666666"/>
                </a:solidFill>
                <a:effectLst/>
                <a:latin typeface="Palatino Linotype" panose="02040502050505030304" pitchFamily="18" charset="0"/>
              </a:rPr>
              <a:t>JP.</a:t>
            </a:r>
            <a:r>
              <a:rPr lang="sr-Latn-RS" sz="1200" b="0" i="1" dirty="0">
                <a:solidFill>
                  <a:srgbClr val="666666"/>
                </a:solidFill>
                <a:effectLst/>
                <a:latin typeface="Palatino Linotype" panose="02040502050505030304" pitchFamily="18" charset="0"/>
              </a:rPr>
              <a:t> Et al </a:t>
            </a:r>
            <a:r>
              <a:rPr lang="sr-Latn-RS" sz="1200" i="1" dirty="0">
                <a:solidFill>
                  <a:srgbClr val="666666"/>
                </a:solidFill>
                <a:latin typeface="Palatino Linotype" panose="02040502050505030304" pitchFamily="18" charset="0"/>
              </a:rPr>
              <a:t>Endovascular Today </a:t>
            </a:r>
            <a:r>
              <a:rPr lang="sr-Latn-RS" sz="1200" b="0" i="1" dirty="0">
                <a:solidFill>
                  <a:srgbClr val="666666"/>
                </a:solidFill>
                <a:effectLst/>
                <a:latin typeface="Palatino Linotype" panose="02040502050505030304" pitchFamily="18" charset="0"/>
              </a:rPr>
              <a:t>2019</a:t>
            </a:r>
            <a:r>
              <a:rPr lang="en-US" sz="1200" b="0" i="1" dirty="0">
                <a:solidFill>
                  <a:srgbClr val="212121"/>
                </a:solidFill>
                <a:effectLst/>
                <a:latin typeface="Palatino Linotype" panose="02040502050505030304" pitchFamily="18" charset="0"/>
              </a:rPr>
              <a:t>;</a:t>
            </a:r>
            <a:r>
              <a:rPr lang="sr-Latn-RS" sz="1200" b="0" i="1" dirty="0">
                <a:solidFill>
                  <a:srgbClr val="666666"/>
                </a:solidFill>
                <a:effectLst/>
                <a:latin typeface="Palatino Linotype" panose="02040502050505030304" pitchFamily="18" charset="0"/>
              </a:rPr>
              <a:t> </a:t>
            </a:r>
            <a:r>
              <a:rPr lang="sr-Latn-RS" sz="1200" i="1" dirty="0">
                <a:solidFill>
                  <a:srgbClr val="666666"/>
                </a:solidFill>
                <a:latin typeface="Palatino Linotype" panose="02040502050505030304" pitchFamily="18" charset="0"/>
              </a:rPr>
              <a:t>18: 99-103</a:t>
            </a:r>
            <a:endParaRPr lang="en-US" sz="1200" i="1" dirty="0">
              <a:latin typeface="Palatino Linotype" panose="02040502050505030304" pitchFamily="18" charset="0"/>
            </a:endParaRPr>
          </a:p>
        </p:txBody>
      </p:sp>
    </p:spTree>
    <p:extLst>
      <p:ext uri="{BB962C8B-B14F-4D97-AF65-F5344CB8AC3E}">
        <p14:creationId xmlns:p14="http://schemas.microsoft.com/office/powerpoint/2010/main" val="14596415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CB7EE8-D13F-E09E-D62C-0CF4918D0ED0}"/>
              </a:ext>
            </a:extLst>
          </p:cNvPr>
          <p:cNvSpPr>
            <a:spLocks noGrp="1"/>
          </p:cNvSpPr>
          <p:nvPr>
            <p:ph idx="1"/>
          </p:nvPr>
        </p:nvSpPr>
        <p:spPr>
          <a:xfrm>
            <a:off x="539552" y="2060848"/>
            <a:ext cx="8229600" cy="4769144"/>
          </a:xfrm>
        </p:spPr>
        <p:txBody>
          <a:bodyPr>
            <a:normAutofit fontScale="70000" lnSpcReduction="20000"/>
          </a:bodyPr>
          <a:lstStyle/>
          <a:p>
            <a:pPr marL="0" indent="0" algn="ctr">
              <a:buNone/>
            </a:pPr>
            <a:r>
              <a:rPr lang="en-US" b="1" dirty="0">
                <a:latin typeface="Palatino Linotype" panose="02040502050505030304" pitchFamily="18" charset="0"/>
              </a:rPr>
              <a:t>The therapeutic use of </a:t>
            </a:r>
            <a:r>
              <a:rPr lang="en-US" b="1" dirty="0" err="1">
                <a:latin typeface="Palatino Linotype" panose="02040502050505030304" pitchFamily="18" charset="0"/>
              </a:rPr>
              <a:t>mAbs</a:t>
            </a:r>
            <a:r>
              <a:rPr lang="en-US" b="1" dirty="0">
                <a:latin typeface="Palatino Linotype" panose="02040502050505030304" pitchFamily="18" charset="0"/>
              </a:rPr>
              <a:t> has changed the paradigm of tumor therapy through precise targeting tumor antigens. However, treatment using </a:t>
            </a:r>
            <a:r>
              <a:rPr lang="en-US" b="1" dirty="0" err="1">
                <a:latin typeface="Palatino Linotype" panose="02040502050505030304" pitchFamily="18" charset="0"/>
              </a:rPr>
              <a:t>mAbs</a:t>
            </a:r>
            <a:r>
              <a:rPr lang="en-US" b="1" dirty="0">
                <a:latin typeface="Palatino Linotype" panose="02040502050505030304" pitchFamily="18" charset="0"/>
              </a:rPr>
              <a:t> alone is often insufficient, potentially due to less satisfactory lethality against tumor cells compared to chemotherapy.</a:t>
            </a:r>
          </a:p>
          <a:p>
            <a:pPr marL="0" indent="0" algn="ctr">
              <a:buNone/>
            </a:pPr>
            <a:endParaRPr lang="en-US" b="1" dirty="0">
              <a:latin typeface="Palatino Linotype" panose="02040502050505030304" pitchFamily="18" charset="0"/>
            </a:endParaRPr>
          </a:p>
          <a:p>
            <a:pPr marL="0" indent="0" algn="ctr">
              <a:buNone/>
            </a:pPr>
            <a:r>
              <a:rPr lang="en-US" b="1" u="sng" dirty="0">
                <a:latin typeface="Palatino Linotype" panose="02040502050505030304" pitchFamily="18" charset="0"/>
              </a:rPr>
              <a:t>Another fascinating application of </a:t>
            </a:r>
            <a:r>
              <a:rPr lang="en-US" b="1" u="sng" dirty="0" err="1">
                <a:latin typeface="Palatino Linotype" panose="02040502050505030304" pitchFamily="18" charset="0"/>
              </a:rPr>
              <a:t>mAbs</a:t>
            </a:r>
            <a:r>
              <a:rPr lang="en-US" b="1" u="sng" dirty="0">
                <a:latin typeface="Palatino Linotype" panose="02040502050505030304" pitchFamily="18" charset="0"/>
              </a:rPr>
              <a:t> </a:t>
            </a:r>
            <a:r>
              <a:rPr lang="en-US" b="1" dirty="0">
                <a:latin typeface="Palatino Linotype" panose="02040502050505030304" pitchFamily="18" charset="0"/>
              </a:rPr>
              <a:t>has been their use as vehicles in transport of drugs due to their specificity and high affinity. The use of </a:t>
            </a:r>
            <a:r>
              <a:rPr lang="en-US" b="1" dirty="0">
                <a:solidFill>
                  <a:srgbClr val="0000FF"/>
                </a:solidFill>
                <a:latin typeface="Palatino Linotype" panose="02040502050505030304" pitchFamily="18" charset="0"/>
              </a:rPr>
              <a:t>novel concept</a:t>
            </a:r>
            <a:r>
              <a:rPr lang="en-US" b="1" dirty="0">
                <a:latin typeface="Palatino Linotype" panose="02040502050505030304" pitchFamily="18" charset="0"/>
              </a:rPr>
              <a:t>, known </a:t>
            </a:r>
            <a:r>
              <a:rPr lang="en-US" b="1" dirty="0">
                <a:solidFill>
                  <a:srgbClr val="C00000"/>
                </a:solidFill>
                <a:latin typeface="Palatino Linotype" panose="02040502050505030304" pitchFamily="18" charset="0"/>
              </a:rPr>
              <a:t>as antibody-drug conjugates (ADCs) </a:t>
            </a:r>
            <a:r>
              <a:rPr lang="en-US" b="1" dirty="0">
                <a:latin typeface="Palatino Linotype" panose="02040502050505030304" pitchFamily="18" charset="0"/>
              </a:rPr>
              <a:t>arose from the need to enhance the antitumoral effects of conventional treatments, taking advantage of their specificity to target antigens in order to increase the antitumoral activity. Thus, ADCs were conceived to bridge the gap between the </a:t>
            </a:r>
            <a:r>
              <a:rPr lang="en-US" b="1" dirty="0" err="1">
                <a:latin typeface="Palatino Linotype" panose="02040502050505030304" pitchFamily="18" charset="0"/>
              </a:rPr>
              <a:t>mAb</a:t>
            </a:r>
            <a:r>
              <a:rPr lang="en-US" b="1" dirty="0">
                <a:latin typeface="Palatino Linotype" panose="02040502050505030304" pitchFamily="18" charset="0"/>
              </a:rPr>
              <a:t> and cytotoxic drug for the improvement of therapeutic window.</a:t>
            </a:r>
          </a:p>
        </p:txBody>
      </p:sp>
      <p:pic>
        <p:nvPicPr>
          <p:cNvPr id="2052" name="Picture 4">
            <a:extLst>
              <a:ext uri="{FF2B5EF4-FFF2-40B4-BE49-F238E27FC236}">
                <a16:creationId xmlns:a16="http://schemas.microsoft.com/office/drawing/2014/main" id="{56BEA880-9B2C-CB08-7791-8F100A52D40C}"/>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7400" t="13592" r="42125" b="35855"/>
          <a:stretch/>
        </p:blipFill>
        <p:spPr bwMode="auto">
          <a:xfrm>
            <a:off x="4211960" y="28008"/>
            <a:ext cx="1224136" cy="185282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A6F65F12-0141-BD4A-96A4-4AD7749569A2}"/>
              </a:ext>
            </a:extLst>
          </p:cNvPr>
          <p:cNvGrpSpPr/>
          <p:nvPr/>
        </p:nvGrpSpPr>
        <p:grpSpPr>
          <a:xfrm>
            <a:off x="4067944" y="548680"/>
            <a:ext cx="1584176" cy="1152128"/>
            <a:chOff x="4067944" y="548680"/>
            <a:chExt cx="1584176" cy="1152128"/>
          </a:xfrm>
        </p:grpSpPr>
        <p:grpSp>
          <p:nvGrpSpPr>
            <p:cNvPr id="6" name="Group 5">
              <a:extLst>
                <a:ext uri="{FF2B5EF4-FFF2-40B4-BE49-F238E27FC236}">
                  <a16:creationId xmlns:a16="http://schemas.microsoft.com/office/drawing/2014/main" id="{8CCE2C89-8A0D-866B-B87C-1B45D84ACB85}"/>
                </a:ext>
              </a:extLst>
            </p:cNvPr>
            <p:cNvGrpSpPr/>
            <p:nvPr/>
          </p:nvGrpSpPr>
          <p:grpSpPr>
            <a:xfrm>
              <a:off x="4139952" y="548680"/>
              <a:ext cx="1512168" cy="1152128"/>
              <a:chOff x="4139952" y="548680"/>
              <a:chExt cx="1512168" cy="1152128"/>
            </a:xfrm>
          </p:grpSpPr>
          <p:sp>
            <p:nvSpPr>
              <p:cNvPr id="4" name="Rectangle 3">
                <a:extLst>
                  <a:ext uri="{FF2B5EF4-FFF2-40B4-BE49-F238E27FC236}">
                    <a16:creationId xmlns:a16="http://schemas.microsoft.com/office/drawing/2014/main" id="{236DE9ED-0655-2B68-359E-44CDEA9FC698}"/>
                  </a:ext>
                </a:extLst>
              </p:cNvPr>
              <p:cNvSpPr/>
              <p:nvPr/>
            </p:nvSpPr>
            <p:spPr>
              <a:xfrm>
                <a:off x="5220072" y="548680"/>
                <a:ext cx="432048" cy="50405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2D7E98E-9F67-B013-2654-BB5D878AF581}"/>
                  </a:ext>
                </a:extLst>
              </p:cNvPr>
              <p:cNvSpPr/>
              <p:nvPr/>
            </p:nvSpPr>
            <p:spPr>
              <a:xfrm>
                <a:off x="4139952" y="1412776"/>
                <a:ext cx="144016" cy="288032"/>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id="{A2F58606-CD2C-5729-D7C8-4CF927DB6A87}"/>
                </a:ext>
              </a:extLst>
            </p:cNvPr>
            <p:cNvSpPr/>
            <p:nvPr/>
          </p:nvSpPr>
          <p:spPr>
            <a:xfrm>
              <a:off x="4067944" y="1124744"/>
              <a:ext cx="216024" cy="36004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165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8CA6C1-07A2-DA48-98DB-122AC050A376}"/>
              </a:ext>
            </a:extLst>
          </p:cNvPr>
          <p:cNvSpPr>
            <a:spLocks noGrp="1"/>
          </p:cNvSpPr>
          <p:nvPr>
            <p:ph idx="1"/>
          </p:nvPr>
        </p:nvSpPr>
        <p:spPr>
          <a:xfrm>
            <a:off x="35496" y="188640"/>
            <a:ext cx="9108504" cy="3024335"/>
          </a:xfrm>
        </p:spPr>
        <p:txBody>
          <a:bodyPr>
            <a:noAutofit/>
          </a:bodyPr>
          <a:lstStyle/>
          <a:p>
            <a:pPr marL="0" indent="0" algn="r">
              <a:buNone/>
            </a:pPr>
            <a:r>
              <a:rPr lang="en-US" sz="2200" b="1" i="0" u="none" strike="noStrike" baseline="0" dirty="0">
                <a:solidFill>
                  <a:srgbClr val="0000FF"/>
                </a:solidFill>
                <a:latin typeface="Palatino Linotype" panose="02040502050505030304" pitchFamily="18" charset="0"/>
              </a:rPr>
              <a:t>The efficacy </a:t>
            </a:r>
            <a:r>
              <a:rPr lang="en-US" sz="2200" b="1" i="0" u="none" strike="noStrike" baseline="0" dirty="0">
                <a:latin typeface="Palatino Linotype" panose="02040502050505030304" pitchFamily="18" charset="0"/>
              </a:rPr>
              <a:t>of </a:t>
            </a:r>
            <a:r>
              <a:rPr lang="en-US" sz="2200" b="1" i="0" u="none" strike="noStrike" baseline="0" dirty="0" err="1">
                <a:latin typeface="Palatino Linotype" panose="02040502050505030304" pitchFamily="18" charset="0"/>
              </a:rPr>
              <a:t>mAb</a:t>
            </a:r>
            <a:r>
              <a:rPr lang="en-US" sz="2200" b="1" i="0" u="none" strike="noStrike" baseline="0" dirty="0">
                <a:latin typeface="Palatino Linotype" panose="02040502050505030304" pitchFamily="18" charset="0"/>
              </a:rPr>
              <a:t> therapy </a:t>
            </a:r>
            <a:r>
              <a:rPr lang="en-US" sz="2200" b="1" i="0" u="none" strike="noStrike" baseline="0" dirty="0">
                <a:solidFill>
                  <a:srgbClr val="0000FF"/>
                </a:solidFill>
                <a:latin typeface="Palatino Linotype" panose="02040502050505030304" pitchFamily="18" charset="0"/>
              </a:rPr>
              <a:t>can be improved when they are conjugated to a highly potent payloads</a:t>
            </a:r>
            <a:r>
              <a:rPr lang="en-US" sz="2200" b="1" i="0" u="none" strike="noStrike" baseline="0" dirty="0">
                <a:solidFill>
                  <a:srgbClr val="000000"/>
                </a:solidFill>
                <a:latin typeface="Palatino Linotype" panose="02040502050505030304" pitchFamily="18" charset="0"/>
              </a:rPr>
              <a:t>, including cytotoxic drugs and radiolabeled isotopes. </a:t>
            </a:r>
          </a:p>
          <a:p>
            <a:pPr marL="0" indent="0" algn="r">
              <a:buNone/>
            </a:pPr>
            <a:endParaRPr lang="en-US" sz="2200" b="1" i="0" u="none" strike="noStrike" baseline="0" dirty="0">
              <a:solidFill>
                <a:srgbClr val="000000"/>
              </a:solidFill>
              <a:latin typeface="Palatino Linotype" panose="02040502050505030304" pitchFamily="18" charset="0"/>
            </a:endParaRPr>
          </a:p>
          <a:p>
            <a:pPr marL="0" indent="0" algn="r">
              <a:buNone/>
            </a:pPr>
            <a:r>
              <a:rPr lang="en-US" sz="2200" b="1" i="0" u="none" strike="noStrike" baseline="0" dirty="0">
                <a:solidFill>
                  <a:srgbClr val="000000"/>
                </a:solidFill>
                <a:latin typeface="Palatino Linotype" panose="02040502050505030304" pitchFamily="18" charset="0"/>
              </a:rPr>
              <a:t>The ADCs can selectively deliver highly cytotoxic small-molecule drugs directly to targeted cancer cells and induce their apoptosis, which fulfills the requirements of a “magic bullet” as postulated by Paul Ehrlich.</a:t>
            </a:r>
          </a:p>
        </p:txBody>
      </p:sp>
      <p:pic>
        <p:nvPicPr>
          <p:cNvPr id="1026" name="Picture 2" descr="Antibody Drug Conjugates | SpringerLink">
            <a:extLst>
              <a:ext uri="{FF2B5EF4-FFF2-40B4-BE49-F238E27FC236}">
                <a16:creationId xmlns:a16="http://schemas.microsoft.com/office/drawing/2014/main" id="{5B1788A0-E91A-9A0D-DDD7-A4D08BFA33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5851" y="3332077"/>
            <a:ext cx="3618149" cy="350100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A7D5635-A5B9-CB4F-B042-28E9DAAB3704}"/>
              </a:ext>
            </a:extLst>
          </p:cNvPr>
          <p:cNvSpPr txBox="1"/>
          <p:nvPr/>
        </p:nvSpPr>
        <p:spPr>
          <a:xfrm>
            <a:off x="251520" y="3168352"/>
            <a:ext cx="4968552" cy="3501008"/>
          </a:xfrm>
          <a:prstGeom prst="rect">
            <a:avLst/>
          </a:prstGeom>
          <a:noFill/>
          <a:ln w="38100">
            <a:solidFill>
              <a:schemeClr val="accent1">
                <a:lumMod val="75000"/>
              </a:schemeClr>
            </a:solidFill>
            <a:prstDash val="lgDashDotDot"/>
          </a:ln>
        </p:spPr>
        <p:txBody>
          <a:bodyPr wrap="square">
            <a:spAutoFit/>
          </a:bodyPr>
          <a:lstStyle/>
          <a:p>
            <a:pPr algn="r"/>
            <a:r>
              <a:rPr lang="en-US" sz="2000" b="1" i="0" u="none" strike="noStrike" baseline="0" dirty="0">
                <a:solidFill>
                  <a:srgbClr val="FF0000"/>
                </a:solidFill>
                <a:latin typeface="Palatino Linotype" panose="02040502050505030304" pitchFamily="18" charset="0"/>
              </a:rPr>
              <a:t>Conjugated monoclonal antibodies </a:t>
            </a:r>
            <a:r>
              <a:rPr lang="en-US" sz="2000" b="1" i="0" u="none" strike="noStrike" baseline="0" dirty="0">
                <a:solidFill>
                  <a:srgbClr val="000000"/>
                </a:solidFill>
                <a:latin typeface="Palatino Linotype" panose="02040502050505030304" pitchFamily="18" charset="0"/>
              </a:rPr>
              <a:t>have been modified by being physically attached to antitumor agents such as </a:t>
            </a:r>
            <a:r>
              <a:rPr lang="en-US" sz="2000" b="1" i="0" u="none" strike="noStrike" baseline="0" dirty="0">
                <a:solidFill>
                  <a:srgbClr val="00B050"/>
                </a:solidFill>
                <a:latin typeface="Palatino Linotype" panose="02040502050505030304" pitchFamily="18" charset="0"/>
              </a:rPr>
              <a:t>radioisotopes</a:t>
            </a:r>
            <a:r>
              <a:rPr lang="en-US" sz="2000" b="1" i="0" u="none" strike="noStrike" baseline="0" dirty="0">
                <a:solidFill>
                  <a:srgbClr val="000000"/>
                </a:solidFill>
                <a:latin typeface="Palatino Linotype" panose="02040502050505030304" pitchFamily="18" charset="0"/>
              </a:rPr>
              <a:t>, </a:t>
            </a:r>
            <a:r>
              <a:rPr lang="en-US" sz="2000" b="1" i="0" u="none" strike="noStrike" baseline="0" dirty="0">
                <a:solidFill>
                  <a:srgbClr val="C00000"/>
                </a:solidFill>
                <a:latin typeface="Palatino Linotype" panose="02040502050505030304" pitchFamily="18" charset="0"/>
              </a:rPr>
              <a:t>chemotherapy drugs</a:t>
            </a:r>
            <a:r>
              <a:rPr lang="en-US" sz="2000" b="1" i="0" u="none" strike="noStrike" baseline="0" dirty="0">
                <a:solidFill>
                  <a:srgbClr val="000000"/>
                </a:solidFill>
                <a:latin typeface="Palatino Linotype" panose="02040502050505030304" pitchFamily="18" charset="0"/>
              </a:rPr>
              <a:t>, </a:t>
            </a:r>
            <a:r>
              <a:rPr lang="en-US" sz="2000" b="1" i="0" u="none" strike="noStrike" baseline="0" dirty="0">
                <a:solidFill>
                  <a:srgbClr val="0000FF"/>
                </a:solidFill>
                <a:latin typeface="Palatino Linotype" panose="02040502050505030304" pitchFamily="18" charset="0"/>
              </a:rPr>
              <a:t>toxins</a:t>
            </a:r>
            <a:r>
              <a:rPr lang="en-US" sz="2000" b="1" i="0" u="none" strike="noStrike" baseline="0" dirty="0">
                <a:solidFill>
                  <a:srgbClr val="000000"/>
                </a:solidFill>
                <a:latin typeface="Palatino Linotype" panose="02040502050505030304" pitchFamily="18" charset="0"/>
              </a:rPr>
              <a:t>, or other biological agents. </a:t>
            </a:r>
          </a:p>
          <a:p>
            <a:pPr algn="r"/>
            <a:r>
              <a:rPr lang="en-US" sz="2000" b="1" i="0" u="none" strike="noStrike" baseline="0" dirty="0">
                <a:solidFill>
                  <a:srgbClr val="000000"/>
                </a:solidFill>
                <a:latin typeface="Palatino Linotype" panose="02040502050505030304" pitchFamily="18" charset="0"/>
              </a:rPr>
              <a:t>After targeting specific antigens, conjugated </a:t>
            </a:r>
            <a:r>
              <a:rPr lang="en-US" sz="2000" b="1" i="0" u="none" strike="noStrike" baseline="0" dirty="0" err="1">
                <a:solidFill>
                  <a:srgbClr val="000000"/>
                </a:solidFill>
                <a:latin typeface="Palatino Linotype" panose="02040502050505030304" pitchFamily="18" charset="0"/>
              </a:rPr>
              <a:t>mAbs</a:t>
            </a:r>
            <a:r>
              <a:rPr lang="en-US" sz="2000" b="1" i="0" u="none" strike="noStrike" baseline="0" dirty="0">
                <a:solidFill>
                  <a:srgbClr val="000000"/>
                </a:solidFill>
                <a:latin typeface="Palatino Linotype" panose="02040502050505030304" pitchFamily="18" charset="0"/>
              </a:rPr>
              <a:t> attack tumors by releasing the attached cytotoxic agents into the cells or by attracting and concentrating high levels of local radioactive emissions to the site.</a:t>
            </a:r>
            <a:endParaRPr lang="en-US" sz="2000" b="1" dirty="0">
              <a:latin typeface="Palatino Linotype" panose="02040502050505030304" pitchFamily="18" charset="0"/>
            </a:endParaRPr>
          </a:p>
        </p:txBody>
      </p:sp>
    </p:spTree>
    <p:extLst>
      <p:ext uri="{BB962C8B-B14F-4D97-AF65-F5344CB8AC3E}">
        <p14:creationId xmlns:p14="http://schemas.microsoft.com/office/powerpoint/2010/main" val="14421356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749B9-D192-DF8E-8AE6-0C1C33C2572A}"/>
              </a:ext>
            </a:extLst>
          </p:cNvPr>
          <p:cNvSpPr>
            <a:spLocks noGrp="1"/>
          </p:cNvSpPr>
          <p:nvPr>
            <p:ph type="title"/>
          </p:nvPr>
        </p:nvSpPr>
        <p:spPr>
          <a:xfrm>
            <a:off x="426368" y="161257"/>
            <a:ext cx="8291264" cy="548189"/>
          </a:xfrm>
        </p:spPr>
        <p:txBody>
          <a:bodyPr>
            <a:normAutofit fontScale="90000"/>
          </a:bodyPr>
          <a:lstStyle/>
          <a:p>
            <a:r>
              <a:rPr lang="en-US" sz="3000" b="1" dirty="0">
                <a:solidFill>
                  <a:srgbClr val="002060"/>
                </a:solidFill>
                <a:latin typeface="Palatino Linotype" panose="02040502050505030304" pitchFamily="18" charset="0"/>
              </a:rPr>
              <a:t>Target tumor antigen selection for ADCs</a:t>
            </a:r>
          </a:p>
        </p:txBody>
      </p:sp>
      <p:sp>
        <p:nvSpPr>
          <p:cNvPr id="3" name="Content Placeholder 2">
            <a:extLst>
              <a:ext uri="{FF2B5EF4-FFF2-40B4-BE49-F238E27FC236}">
                <a16:creationId xmlns:a16="http://schemas.microsoft.com/office/drawing/2014/main" id="{520BF2B9-19ED-D9D7-18A1-511389C9DF5D}"/>
              </a:ext>
            </a:extLst>
          </p:cNvPr>
          <p:cNvSpPr>
            <a:spLocks noGrp="1"/>
          </p:cNvSpPr>
          <p:nvPr>
            <p:ph idx="1"/>
          </p:nvPr>
        </p:nvSpPr>
        <p:spPr>
          <a:xfrm>
            <a:off x="323528" y="1340768"/>
            <a:ext cx="8687381" cy="5256583"/>
          </a:xfrm>
        </p:spPr>
        <p:txBody>
          <a:bodyPr>
            <a:normAutofit fontScale="70000" lnSpcReduction="20000"/>
          </a:bodyPr>
          <a:lstStyle/>
          <a:p>
            <a:pPr marL="0" indent="0" algn="ctr">
              <a:buNone/>
            </a:pPr>
            <a:r>
              <a:rPr lang="en-US" b="1" dirty="0">
                <a:latin typeface="Palatino Linotype" panose="02040502050505030304" pitchFamily="18" charset="0"/>
              </a:rPr>
              <a:t>The </a:t>
            </a:r>
            <a:r>
              <a:rPr lang="en-US" b="1" u="sng" dirty="0">
                <a:latin typeface="Palatino Linotype" panose="02040502050505030304" pitchFamily="18" charset="0"/>
              </a:rPr>
              <a:t>target antigen </a:t>
            </a:r>
            <a:r>
              <a:rPr lang="en-US" b="1" dirty="0">
                <a:latin typeface="Palatino Linotype" panose="02040502050505030304" pitchFamily="18" charset="0"/>
              </a:rPr>
              <a:t>expressed on tumor cells </a:t>
            </a:r>
            <a:r>
              <a:rPr lang="en-US" b="1" dirty="0">
                <a:solidFill>
                  <a:srgbClr val="0000FF"/>
                </a:solidFill>
                <a:latin typeface="Palatino Linotype" panose="02040502050505030304" pitchFamily="18" charset="0"/>
              </a:rPr>
              <a:t>is the navigation direction</a:t>
            </a:r>
            <a:r>
              <a:rPr lang="en-US" b="1" dirty="0">
                <a:latin typeface="Palatino Linotype" panose="02040502050505030304" pitchFamily="18" charset="0"/>
              </a:rPr>
              <a:t> for antibody–drug conjugates </a:t>
            </a:r>
            <a:r>
              <a:rPr lang="en-US" b="1" dirty="0">
                <a:solidFill>
                  <a:srgbClr val="0000FF"/>
                </a:solidFill>
                <a:latin typeface="Palatino Linotype" panose="02040502050505030304" pitchFamily="18" charset="0"/>
              </a:rPr>
              <a:t>to identify tumor cells </a:t>
            </a:r>
            <a:r>
              <a:rPr lang="en-US" b="1" dirty="0">
                <a:latin typeface="Palatino Linotype" panose="02040502050505030304" pitchFamily="18" charset="0"/>
              </a:rPr>
              <a:t>and it also determines the mechanism (e.g., endocytosis) for the delivery of cytotoxic payloads into cancer cells. </a:t>
            </a:r>
          </a:p>
          <a:p>
            <a:endParaRPr lang="en-US" b="1" dirty="0">
              <a:latin typeface="Palatino Linotype" panose="02040502050505030304" pitchFamily="18" charset="0"/>
            </a:endParaRPr>
          </a:p>
          <a:p>
            <a:pPr marL="0" indent="0">
              <a:buNone/>
            </a:pPr>
            <a:endParaRPr lang="en-US" b="1" u="sng" dirty="0">
              <a:latin typeface="Palatino Linotype" panose="02040502050505030304" pitchFamily="18" charset="0"/>
            </a:endParaRPr>
          </a:p>
          <a:p>
            <a:pPr marL="0" indent="0">
              <a:buNone/>
            </a:pPr>
            <a:r>
              <a:rPr lang="en-US" b="1" u="sng" dirty="0">
                <a:latin typeface="Palatino Linotype" panose="02040502050505030304" pitchFamily="18" charset="0"/>
              </a:rPr>
              <a:t>In order to reduce off-target toxicity:</a:t>
            </a:r>
          </a:p>
          <a:p>
            <a:pPr marL="0" indent="0" algn="r">
              <a:buNone/>
            </a:pPr>
            <a:r>
              <a:rPr lang="en-US" b="1" dirty="0">
                <a:latin typeface="Palatino Linotype" panose="02040502050505030304" pitchFamily="18" charset="0"/>
              </a:rPr>
              <a:t> the </a:t>
            </a:r>
            <a:r>
              <a:rPr lang="en-US" b="1" dirty="0">
                <a:solidFill>
                  <a:srgbClr val="C00000"/>
                </a:solidFill>
                <a:latin typeface="Palatino Linotype" panose="02040502050505030304" pitchFamily="18" charset="0"/>
              </a:rPr>
              <a:t>targeted antigen firstly should be </a:t>
            </a:r>
          </a:p>
          <a:p>
            <a:pPr marL="0" indent="0" algn="r">
              <a:buNone/>
            </a:pPr>
            <a:r>
              <a:rPr lang="en-US" b="1" dirty="0">
                <a:solidFill>
                  <a:srgbClr val="C00000"/>
                </a:solidFill>
                <a:latin typeface="Palatino Linotype" panose="02040502050505030304" pitchFamily="18" charset="0"/>
              </a:rPr>
              <a:t>expressed  exclusively or </a:t>
            </a:r>
          </a:p>
          <a:p>
            <a:pPr marL="0" indent="0" algn="r">
              <a:buNone/>
            </a:pPr>
            <a:r>
              <a:rPr lang="en-US" b="1" dirty="0">
                <a:solidFill>
                  <a:srgbClr val="C00000"/>
                </a:solidFill>
                <a:latin typeface="Palatino Linotype" panose="02040502050505030304" pitchFamily="18" charset="0"/>
              </a:rPr>
              <a:t>predominantly in tumor cells, but rare or low in normal tissues.</a:t>
            </a:r>
          </a:p>
          <a:p>
            <a:pPr marL="0" indent="0">
              <a:buNone/>
            </a:pPr>
            <a:endParaRPr lang="en-US" b="1" dirty="0">
              <a:solidFill>
                <a:srgbClr val="C00000"/>
              </a:solidFill>
              <a:latin typeface="Palatino Linotype" panose="02040502050505030304" pitchFamily="18" charset="0"/>
            </a:endParaRPr>
          </a:p>
          <a:p>
            <a:pPr marL="0" indent="0" algn="r">
              <a:buNone/>
            </a:pPr>
            <a:r>
              <a:rPr lang="en-US" b="1" dirty="0">
                <a:latin typeface="Palatino Linotype" panose="02040502050505030304" pitchFamily="18" charset="0"/>
              </a:rPr>
              <a:t>the </a:t>
            </a:r>
            <a:r>
              <a:rPr lang="en-US" b="1" dirty="0">
                <a:solidFill>
                  <a:srgbClr val="C00000"/>
                </a:solidFill>
                <a:latin typeface="Palatino Linotype" panose="02040502050505030304" pitchFamily="18" charset="0"/>
              </a:rPr>
              <a:t>antigen is ideally a surface </a:t>
            </a:r>
          </a:p>
          <a:p>
            <a:pPr marL="0" indent="0" algn="r">
              <a:buNone/>
            </a:pPr>
            <a:r>
              <a:rPr lang="en-US" b="1" dirty="0">
                <a:solidFill>
                  <a:srgbClr val="C00000"/>
                </a:solidFill>
                <a:latin typeface="Palatino Linotype" panose="02040502050505030304" pitchFamily="18" charset="0"/>
              </a:rPr>
              <a:t>(or extracellular) antigen </a:t>
            </a:r>
            <a:r>
              <a:rPr lang="en-US" b="1" dirty="0">
                <a:latin typeface="Palatino Linotype" panose="02040502050505030304" pitchFamily="18" charset="0"/>
              </a:rPr>
              <a:t>rather than an intracellular one in order to be recognized by circulating ADCs. For example, the expression of HER2 in certain types of tumors is approximately  100 times higher compared to normal cells. Therefore HER2 is important target for antibody–drug conjugates.</a:t>
            </a:r>
          </a:p>
          <a:p>
            <a:pPr marL="0" indent="0" algn="r">
              <a:buNone/>
            </a:pPr>
            <a:endParaRPr lang="en-US" b="1" dirty="0">
              <a:latin typeface="Palatino Linotype" panose="02040502050505030304" pitchFamily="18" charset="0"/>
            </a:endParaRPr>
          </a:p>
        </p:txBody>
      </p:sp>
    </p:spTree>
    <p:extLst>
      <p:ext uri="{BB962C8B-B14F-4D97-AF65-F5344CB8AC3E}">
        <p14:creationId xmlns:p14="http://schemas.microsoft.com/office/powerpoint/2010/main" val="29200306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9F25C-1B31-3161-6EF6-949C5A6B7B6A}"/>
              </a:ext>
            </a:extLst>
          </p:cNvPr>
          <p:cNvSpPr>
            <a:spLocks noGrp="1"/>
          </p:cNvSpPr>
          <p:nvPr>
            <p:ph type="title"/>
          </p:nvPr>
        </p:nvSpPr>
        <p:spPr>
          <a:xfrm>
            <a:off x="107504" y="476672"/>
            <a:ext cx="8229600" cy="346050"/>
          </a:xfrm>
        </p:spPr>
        <p:txBody>
          <a:bodyPr>
            <a:normAutofit fontScale="90000"/>
          </a:bodyPr>
          <a:lstStyle/>
          <a:p>
            <a:pPr algn="l"/>
            <a:r>
              <a:rPr lang="en-US" dirty="0"/>
              <a:t>…</a:t>
            </a:r>
          </a:p>
        </p:txBody>
      </p:sp>
      <p:sp>
        <p:nvSpPr>
          <p:cNvPr id="3" name="Content Placeholder 2">
            <a:extLst>
              <a:ext uri="{FF2B5EF4-FFF2-40B4-BE49-F238E27FC236}">
                <a16:creationId xmlns:a16="http://schemas.microsoft.com/office/drawing/2014/main" id="{5539990C-9C37-6989-0B15-51F172978AD2}"/>
              </a:ext>
            </a:extLst>
          </p:cNvPr>
          <p:cNvSpPr>
            <a:spLocks noGrp="1"/>
          </p:cNvSpPr>
          <p:nvPr>
            <p:ph idx="1"/>
          </p:nvPr>
        </p:nvSpPr>
        <p:spPr>
          <a:xfrm>
            <a:off x="359532" y="1268760"/>
            <a:ext cx="8424936" cy="4536504"/>
          </a:xfrm>
        </p:spPr>
        <p:txBody>
          <a:bodyPr>
            <a:normAutofit/>
          </a:bodyPr>
          <a:lstStyle/>
          <a:p>
            <a:pPr marL="0" indent="0" algn="r">
              <a:buNone/>
            </a:pPr>
            <a:r>
              <a:rPr lang="en-US" sz="2400" b="1" dirty="0">
                <a:latin typeface="Palatino Linotype" panose="02040502050505030304" pitchFamily="18" charset="0"/>
              </a:rPr>
              <a:t>the </a:t>
            </a:r>
            <a:r>
              <a:rPr lang="en-US" sz="2400" b="1" dirty="0">
                <a:solidFill>
                  <a:srgbClr val="C00000"/>
                </a:solidFill>
                <a:latin typeface="Palatino Linotype" panose="02040502050505030304" pitchFamily="18" charset="0"/>
              </a:rPr>
              <a:t>target antigen should be non-secreted </a:t>
            </a:r>
          </a:p>
          <a:p>
            <a:pPr marL="0" indent="0" algn="r">
              <a:buNone/>
            </a:pPr>
            <a:r>
              <a:rPr lang="en-US" sz="2400" b="1" dirty="0">
                <a:latin typeface="Palatino Linotype" panose="02040502050505030304" pitchFamily="18" charset="0"/>
              </a:rPr>
              <a:t>since secreted antigen in the circulation would cause the undesirable ADCs binding outside tumor sites, resulting in the decreased tumor targeting and elevated safety concerns.</a:t>
            </a:r>
          </a:p>
          <a:p>
            <a:pPr marL="0" indent="0" algn="r">
              <a:buNone/>
            </a:pPr>
            <a:endParaRPr lang="en-US" sz="2400" b="1" dirty="0">
              <a:latin typeface="Palatino Linotype" panose="02040502050505030304" pitchFamily="18" charset="0"/>
            </a:endParaRPr>
          </a:p>
          <a:p>
            <a:pPr marL="0" indent="0" algn="r">
              <a:buNone/>
            </a:pPr>
            <a:r>
              <a:rPr lang="en-US" sz="2400" b="1" dirty="0">
                <a:latin typeface="Palatino Linotype" panose="02040502050505030304" pitchFamily="18" charset="0"/>
              </a:rPr>
              <a:t>the </a:t>
            </a:r>
            <a:r>
              <a:rPr lang="en-US" sz="2400" b="1" dirty="0">
                <a:solidFill>
                  <a:srgbClr val="C00000"/>
                </a:solidFill>
                <a:latin typeface="Palatino Linotype" panose="02040502050505030304" pitchFamily="18" charset="0"/>
              </a:rPr>
              <a:t>target antigen is ideal to be internalized upon binding with the corresponding antibody</a:t>
            </a:r>
            <a:r>
              <a:rPr lang="en-US" sz="2400" b="1" dirty="0">
                <a:latin typeface="Palatino Linotype" panose="02040502050505030304" pitchFamily="18" charset="0"/>
              </a:rPr>
              <a:t>, so that the ADC-antigen complex gain access into cancer cells, followed by appropriate intracellular transport route and avid release of cytotoxic payload.</a:t>
            </a:r>
          </a:p>
          <a:p>
            <a:pPr marL="0" indent="0" algn="r">
              <a:buNone/>
            </a:pPr>
            <a:endParaRPr lang="en-US" sz="2400" b="1" dirty="0">
              <a:latin typeface="Palatino Linotype" panose="02040502050505030304" pitchFamily="18" charset="0"/>
            </a:endParaRPr>
          </a:p>
        </p:txBody>
      </p:sp>
    </p:spTree>
    <p:extLst>
      <p:ext uri="{BB962C8B-B14F-4D97-AF65-F5344CB8AC3E}">
        <p14:creationId xmlns:p14="http://schemas.microsoft.com/office/powerpoint/2010/main" val="1972171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764184-1749-7941-D803-6502E56B34C8}"/>
              </a:ext>
            </a:extLst>
          </p:cNvPr>
          <p:cNvSpPr>
            <a:spLocks noGrp="1"/>
          </p:cNvSpPr>
          <p:nvPr>
            <p:ph idx="1"/>
          </p:nvPr>
        </p:nvSpPr>
        <p:spPr>
          <a:xfrm>
            <a:off x="251520" y="908720"/>
            <a:ext cx="8640960" cy="5688632"/>
          </a:xfrm>
          <a:ln w="12700">
            <a:solidFill>
              <a:schemeClr val="accent6">
                <a:lumMod val="60000"/>
                <a:lumOff val="40000"/>
              </a:schemeClr>
            </a:solidFill>
          </a:ln>
        </p:spPr>
        <p:txBody>
          <a:bodyPr>
            <a:noAutofit/>
          </a:bodyPr>
          <a:lstStyle/>
          <a:p>
            <a:pPr marL="0" indent="0" algn="r">
              <a:buNone/>
            </a:pPr>
            <a:r>
              <a:rPr lang="en-US" sz="2200" b="1" i="0" dirty="0">
                <a:solidFill>
                  <a:srgbClr val="222222"/>
                </a:solidFill>
                <a:effectLst/>
                <a:latin typeface="Palatino Linotype" panose="02040502050505030304" pitchFamily="18" charset="0"/>
              </a:rPr>
              <a:t>The </a:t>
            </a:r>
            <a:r>
              <a:rPr lang="en-US" sz="2200" b="1" i="0" u="sng" dirty="0">
                <a:solidFill>
                  <a:srgbClr val="222222"/>
                </a:solidFill>
                <a:effectLst/>
                <a:latin typeface="Palatino Linotype" panose="02040502050505030304" pitchFamily="18" charset="0"/>
              </a:rPr>
              <a:t>target antigens of the approved ADC drugs </a:t>
            </a:r>
            <a:r>
              <a:rPr lang="en-US" sz="2200" b="1" i="0" dirty="0">
                <a:solidFill>
                  <a:srgbClr val="222222"/>
                </a:solidFill>
                <a:effectLst/>
                <a:latin typeface="Palatino Linotype" panose="02040502050505030304" pitchFamily="18" charset="0"/>
              </a:rPr>
              <a:t>are </a:t>
            </a:r>
            <a:r>
              <a:rPr lang="en-US" sz="2200" b="1" i="0" dirty="0">
                <a:solidFill>
                  <a:srgbClr val="0000FF"/>
                </a:solidFill>
                <a:effectLst/>
                <a:latin typeface="Palatino Linotype" panose="02040502050505030304" pitchFamily="18" charset="0"/>
              </a:rPr>
              <a:t>typically specific proteins </a:t>
            </a:r>
            <a:r>
              <a:rPr lang="en-US" sz="2200" b="1" i="0" dirty="0">
                <a:effectLst/>
                <a:latin typeface="Palatino Linotype" panose="02040502050505030304" pitchFamily="18" charset="0"/>
              </a:rPr>
              <a:t>or</a:t>
            </a:r>
            <a:r>
              <a:rPr lang="en-US" sz="2200" b="1" i="0" dirty="0">
                <a:solidFill>
                  <a:srgbClr val="0000FF"/>
                </a:solidFill>
                <a:effectLst/>
                <a:latin typeface="Palatino Linotype" panose="02040502050505030304" pitchFamily="18" charset="0"/>
              </a:rPr>
              <a:t> </a:t>
            </a:r>
            <a:r>
              <a:rPr lang="en-US" sz="2200" b="1" dirty="0">
                <a:solidFill>
                  <a:srgbClr val="0000FF"/>
                </a:solidFill>
                <a:latin typeface="Palatino Linotype" panose="02040502050505030304" pitchFamily="18" charset="0"/>
              </a:rPr>
              <a:t>conventional tumor cell antigens </a:t>
            </a:r>
            <a:r>
              <a:rPr lang="en-US" sz="2200" b="1" i="0" dirty="0">
                <a:solidFill>
                  <a:srgbClr val="222222"/>
                </a:solidFill>
                <a:effectLst/>
                <a:latin typeface="Palatino Linotype" panose="02040502050505030304" pitchFamily="18" charset="0"/>
              </a:rPr>
              <a:t>overexpressed in tumor cells, including </a:t>
            </a:r>
            <a:r>
              <a:rPr lang="en-US" sz="2200" b="1" i="0" dirty="0">
                <a:solidFill>
                  <a:srgbClr val="C00000"/>
                </a:solidFill>
                <a:effectLst/>
                <a:latin typeface="Palatino Linotype" panose="02040502050505030304" pitchFamily="18" charset="0"/>
              </a:rPr>
              <a:t>HER2</a:t>
            </a:r>
            <a:r>
              <a:rPr lang="en-US" sz="2200" b="1" i="0" dirty="0">
                <a:solidFill>
                  <a:srgbClr val="222222"/>
                </a:solidFill>
                <a:effectLst/>
                <a:latin typeface="Palatino Linotype" panose="02040502050505030304" pitchFamily="18" charset="0"/>
              </a:rPr>
              <a:t>, and </a:t>
            </a:r>
            <a:r>
              <a:rPr lang="en-US" sz="2200" b="1" i="0" dirty="0">
                <a:solidFill>
                  <a:srgbClr val="C00000"/>
                </a:solidFill>
                <a:effectLst/>
                <a:latin typeface="Palatino Linotype" panose="02040502050505030304" pitchFamily="18" charset="0"/>
              </a:rPr>
              <a:t>EGFR</a:t>
            </a:r>
            <a:r>
              <a:rPr lang="en-US" sz="2200" b="1" i="0" dirty="0">
                <a:solidFill>
                  <a:srgbClr val="222222"/>
                </a:solidFill>
                <a:effectLst/>
                <a:latin typeface="Palatino Linotype" panose="02040502050505030304" pitchFamily="18" charset="0"/>
              </a:rPr>
              <a:t> </a:t>
            </a:r>
            <a:r>
              <a:rPr lang="en-US" sz="2200" b="1" i="0" dirty="0">
                <a:solidFill>
                  <a:srgbClr val="222222"/>
                </a:solidFill>
                <a:latin typeface="Palatino Linotype" panose="02040502050505030304" pitchFamily="18" charset="0"/>
              </a:rPr>
              <a:t>in solid tumors, </a:t>
            </a:r>
            <a:r>
              <a:rPr lang="en-US" sz="2200" b="1" i="0" dirty="0">
                <a:solidFill>
                  <a:srgbClr val="222222"/>
                </a:solidFill>
                <a:effectLst/>
                <a:latin typeface="Palatino Linotype" panose="02040502050505030304" pitchFamily="18" charset="0"/>
              </a:rPr>
              <a:t>and </a:t>
            </a:r>
            <a:r>
              <a:rPr lang="en-US" sz="2200" b="1" i="0" dirty="0">
                <a:solidFill>
                  <a:srgbClr val="C00000"/>
                </a:solidFill>
                <a:effectLst/>
                <a:latin typeface="Palatino Linotype" panose="02040502050505030304" pitchFamily="18" charset="0"/>
              </a:rPr>
              <a:t>CD19, CD22, CD33 </a:t>
            </a:r>
            <a:r>
              <a:rPr lang="en-US" sz="2200" b="1" i="0" dirty="0">
                <a:solidFill>
                  <a:srgbClr val="222222"/>
                </a:solidFill>
                <a:effectLst/>
                <a:latin typeface="Palatino Linotype" panose="02040502050505030304" pitchFamily="18" charset="0"/>
              </a:rPr>
              <a:t>and </a:t>
            </a:r>
            <a:r>
              <a:rPr lang="en-US" sz="2200" b="1" i="0" dirty="0">
                <a:solidFill>
                  <a:srgbClr val="C00000"/>
                </a:solidFill>
                <a:effectLst/>
                <a:latin typeface="Palatino Linotype" panose="02040502050505030304" pitchFamily="18" charset="0"/>
              </a:rPr>
              <a:t>CD30</a:t>
            </a:r>
            <a:r>
              <a:rPr lang="en-US" sz="2200" b="1" i="0" dirty="0">
                <a:solidFill>
                  <a:srgbClr val="222222"/>
                </a:solidFill>
                <a:effectLst/>
                <a:latin typeface="Palatino Linotype" panose="02040502050505030304" pitchFamily="18" charset="0"/>
              </a:rPr>
              <a:t> in hematological malignancies.</a:t>
            </a:r>
          </a:p>
          <a:p>
            <a:pPr marL="0" indent="0" algn="r">
              <a:buNone/>
            </a:pPr>
            <a:endParaRPr lang="en-US" sz="2200" b="1" dirty="0">
              <a:latin typeface="Palatino Linotype" panose="02040502050505030304" pitchFamily="18" charset="0"/>
            </a:endParaRPr>
          </a:p>
          <a:p>
            <a:pPr marL="0" indent="0" algn="r">
              <a:buNone/>
            </a:pPr>
            <a:endParaRPr lang="en-US" sz="2200" b="1" dirty="0">
              <a:latin typeface="Palatino Linotype" panose="02040502050505030304" pitchFamily="18" charset="0"/>
            </a:endParaRPr>
          </a:p>
          <a:p>
            <a:pPr marL="0" indent="0" algn="r">
              <a:buNone/>
            </a:pPr>
            <a:r>
              <a:rPr lang="en-US" sz="2200" b="1" dirty="0">
                <a:latin typeface="Palatino Linotype" panose="02040502050505030304" pitchFamily="18" charset="0"/>
              </a:rPr>
              <a:t>The selection of ADC target antigen has gradually extended from conventional tumor cell antigens to targets in the </a:t>
            </a:r>
            <a:r>
              <a:rPr lang="en-US" sz="2200" b="1" dirty="0">
                <a:solidFill>
                  <a:srgbClr val="0000FF"/>
                </a:solidFill>
                <a:latin typeface="Palatino Linotype" panose="02040502050505030304" pitchFamily="18" charset="0"/>
              </a:rPr>
              <a:t>tumor microenvironment</a:t>
            </a:r>
            <a:r>
              <a:rPr lang="en-US" sz="2200" b="1" dirty="0">
                <a:latin typeface="Palatino Linotype" panose="02040502050505030304" pitchFamily="18" charset="0"/>
              </a:rPr>
              <a:t>, such as the </a:t>
            </a:r>
            <a:r>
              <a:rPr lang="en-US" sz="2200" b="1" dirty="0">
                <a:solidFill>
                  <a:srgbClr val="0000FF"/>
                </a:solidFill>
                <a:latin typeface="Palatino Linotype" panose="02040502050505030304" pitchFamily="18" charset="0"/>
              </a:rPr>
              <a:t>tumor stroma </a:t>
            </a:r>
            <a:r>
              <a:rPr lang="en-US" sz="2200" b="1" dirty="0">
                <a:latin typeface="Palatino Linotype" panose="02040502050505030304" pitchFamily="18" charset="0"/>
              </a:rPr>
              <a:t>and </a:t>
            </a:r>
            <a:r>
              <a:rPr lang="en-US" sz="2200" b="1" dirty="0">
                <a:solidFill>
                  <a:srgbClr val="0000FF"/>
                </a:solidFill>
                <a:latin typeface="Palatino Linotype" panose="02040502050505030304" pitchFamily="18" charset="0"/>
              </a:rPr>
              <a:t>vasculature</a:t>
            </a:r>
            <a:r>
              <a:rPr lang="en-US" sz="2200" b="1" dirty="0">
                <a:latin typeface="Palatino Linotype" panose="02040502050505030304" pitchFamily="18" charset="0"/>
              </a:rPr>
              <a:t>.  Since the survival of tumor cells depends on angiogenesis and matrix growth factors, </a:t>
            </a:r>
            <a:r>
              <a:rPr lang="en-US" sz="2200" b="1" dirty="0">
                <a:solidFill>
                  <a:srgbClr val="0000FF"/>
                </a:solidFill>
                <a:latin typeface="Palatino Linotype" panose="02040502050505030304" pitchFamily="18" charset="0"/>
              </a:rPr>
              <a:t>ADCs may have a broader efficacy by targeting such tissues</a:t>
            </a:r>
            <a:r>
              <a:rPr lang="en-US" sz="2200" b="1" dirty="0">
                <a:latin typeface="Palatino Linotype" panose="02040502050505030304" pitchFamily="18" charset="0"/>
              </a:rPr>
              <a:t>. Moreover, the genome of these cells is more stable than that of tumor cells, which could provide a promising mean to reduce the possibility of mutation induced drug resistance.</a:t>
            </a:r>
          </a:p>
          <a:p>
            <a:pPr algn="r"/>
            <a:endParaRPr lang="en-US" sz="2200" dirty="0"/>
          </a:p>
        </p:txBody>
      </p:sp>
    </p:spTree>
    <p:extLst>
      <p:ext uri="{BB962C8B-B14F-4D97-AF65-F5344CB8AC3E}">
        <p14:creationId xmlns:p14="http://schemas.microsoft.com/office/powerpoint/2010/main" val="2973098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g. 3">
            <a:extLst>
              <a:ext uri="{FF2B5EF4-FFF2-40B4-BE49-F238E27FC236}">
                <a16:creationId xmlns:a16="http://schemas.microsoft.com/office/drawing/2014/main" id="{2E558C75-D34C-7AA6-1AA5-64DFF92AF8D0}"/>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75656" y="2608598"/>
            <a:ext cx="6192688" cy="39231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8A65445-8E7A-4C38-4077-5726FD410FD1}"/>
              </a:ext>
            </a:extLst>
          </p:cNvPr>
          <p:cNvSpPr txBox="1"/>
          <p:nvPr/>
        </p:nvSpPr>
        <p:spPr>
          <a:xfrm>
            <a:off x="449288" y="476672"/>
            <a:ext cx="8245424" cy="1569660"/>
          </a:xfrm>
          <a:prstGeom prst="rect">
            <a:avLst/>
          </a:prstGeom>
          <a:solidFill>
            <a:schemeClr val="accent6">
              <a:lumMod val="20000"/>
              <a:lumOff val="80000"/>
            </a:schemeClr>
          </a:solidFill>
        </p:spPr>
        <p:txBody>
          <a:bodyPr wrap="square">
            <a:spAutoFit/>
          </a:bodyPr>
          <a:lstStyle/>
          <a:p>
            <a:pPr algn="ctr"/>
            <a:r>
              <a:rPr lang="en-US" sz="2400" b="1" i="0" dirty="0">
                <a:solidFill>
                  <a:srgbClr val="222222"/>
                </a:solidFill>
                <a:effectLst/>
                <a:latin typeface="Palatino Linotype" panose="02040502050505030304" pitchFamily="18" charset="0"/>
              </a:rPr>
              <a:t>The important target antigens from tumor cells (overexpressed and driver genes) and tumor microenvironment (vasculature and stroma) are used for the development of </a:t>
            </a:r>
            <a:r>
              <a:rPr lang="en-US" sz="2400" b="1" dirty="0">
                <a:latin typeface="Palatino Linotype" panose="02040502050505030304" pitchFamily="18" charset="0"/>
              </a:rPr>
              <a:t>antibody–drug conjugates. </a:t>
            </a:r>
            <a:endParaRPr lang="en-US" sz="2400" dirty="0">
              <a:latin typeface="Palatino Linotype" panose="02040502050505030304" pitchFamily="18" charset="0"/>
            </a:endParaRPr>
          </a:p>
        </p:txBody>
      </p:sp>
      <p:sp>
        <p:nvSpPr>
          <p:cNvPr id="9" name="TextBox 8">
            <a:extLst>
              <a:ext uri="{FF2B5EF4-FFF2-40B4-BE49-F238E27FC236}">
                <a16:creationId xmlns:a16="http://schemas.microsoft.com/office/drawing/2014/main" id="{03C879A8-BC75-1141-0B4F-0B1FE527A380}"/>
              </a:ext>
            </a:extLst>
          </p:cNvPr>
          <p:cNvSpPr txBox="1"/>
          <p:nvPr/>
        </p:nvSpPr>
        <p:spPr>
          <a:xfrm>
            <a:off x="164383" y="6530860"/>
            <a:ext cx="8508867" cy="276999"/>
          </a:xfrm>
          <a:prstGeom prst="rect">
            <a:avLst/>
          </a:prstGeom>
          <a:noFill/>
        </p:spPr>
        <p:txBody>
          <a:bodyPr wrap="square">
            <a:spAutoFit/>
          </a:bodyPr>
          <a:lstStyle/>
          <a:p>
            <a:pPr algn="ctr"/>
            <a:r>
              <a:rPr lang="en-US" sz="1200" b="0" i="0" dirty="0">
                <a:solidFill>
                  <a:srgbClr val="212121"/>
                </a:solidFill>
                <a:effectLst/>
                <a:latin typeface="Palatino Linotype" panose="02040502050505030304" pitchFamily="18" charset="0"/>
              </a:rPr>
              <a:t>Fu Z, et al. Signal </a:t>
            </a:r>
            <a:r>
              <a:rPr lang="en-US" sz="1200" b="0" i="0" dirty="0" err="1">
                <a:solidFill>
                  <a:srgbClr val="212121"/>
                </a:solidFill>
                <a:effectLst/>
                <a:latin typeface="Palatino Linotype" panose="02040502050505030304" pitchFamily="18" charset="0"/>
              </a:rPr>
              <a:t>Transduct</a:t>
            </a:r>
            <a:r>
              <a:rPr lang="en-US" sz="1200" b="0" i="0" dirty="0">
                <a:solidFill>
                  <a:srgbClr val="212121"/>
                </a:solidFill>
                <a:effectLst/>
                <a:latin typeface="Palatino Linotype" panose="02040502050505030304" pitchFamily="18" charset="0"/>
              </a:rPr>
              <a:t> Target </a:t>
            </a:r>
            <a:r>
              <a:rPr lang="en-US" sz="1200" b="0" i="0" dirty="0" err="1">
                <a:solidFill>
                  <a:srgbClr val="212121"/>
                </a:solidFill>
                <a:effectLst/>
                <a:latin typeface="Palatino Linotype" panose="02040502050505030304" pitchFamily="18" charset="0"/>
              </a:rPr>
              <a:t>Ther</a:t>
            </a:r>
            <a:r>
              <a:rPr lang="en-US" sz="1200" b="0" i="0" dirty="0">
                <a:solidFill>
                  <a:srgbClr val="212121"/>
                </a:solidFill>
                <a:effectLst/>
                <a:latin typeface="Palatino Linotype" panose="02040502050505030304" pitchFamily="18" charset="0"/>
              </a:rPr>
              <a:t>. 2022;7(1):93.</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2525373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ig. 3">
            <a:extLst>
              <a:ext uri="{FF2B5EF4-FFF2-40B4-BE49-F238E27FC236}">
                <a16:creationId xmlns:a16="http://schemas.microsoft.com/office/drawing/2014/main" id="{B3A5F321-A5F4-CA40-3F23-B69FC44E5E1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996952"/>
            <a:ext cx="5557813" cy="377757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64F2FDE0-4D19-9446-484B-3241ED3F8E24}"/>
              </a:ext>
            </a:extLst>
          </p:cNvPr>
          <p:cNvSpPr>
            <a:spLocks noGrp="1"/>
          </p:cNvSpPr>
          <p:nvPr>
            <p:ph type="title"/>
          </p:nvPr>
        </p:nvSpPr>
        <p:spPr>
          <a:xfrm>
            <a:off x="467544" y="0"/>
            <a:ext cx="8435280" cy="1138138"/>
          </a:xfrm>
        </p:spPr>
        <p:txBody>
          <a:bodyPr>
            <a:noAutofit/>
          </a:bodyPr>
          <a:lstStyle/>
          <a:p>
            <a:br>
              <a:rPr lang="en-US" sz="2700" b="1" dirty="0">
                <a:latin typeface="Palatino Linotype" panose="02040502050505030304" pitchFamily="18" charset="0"/>
              </a:rPr>
            </a:br>
            <a:r>
              <a:rPr lang="en-US" sz="2700" b="1" dirty="0">
                <a:solidFill>
                  <a:srgbClr val="C00000"/>
                </a:solidFill>
                <a:latin typeface="Palatino Linotype" panose="02040502050505030304" pitchFamily="18" charset="0"/>
              </a:rPr>
              <a:t>Effector mechanisms </a:t>
            </a:r>
            <a:r>
              <a:rPr lang="en-US" sz="2700" b="1" dirty="0">
                <a:latin typeface="Palatino Linotype" panose="02040502050505030304" pitchFamily="18" charset="0"/>
              </a:rPr>
              <a:t>of </a:t>
            </a:r>
            <a:r>
              <a:rPr lang="en-US" sz="2700" b="1" u="sng" dirty="0">
                <a:solidFill>
                  <a:srgbClr val="C00000"/>
                </a:solidFill>
                <a:latin typeface="Palatino Linotype" panose="02040502050505030304" pitchFamily="18" charset="0"/>
              </a:rPr>
              <a:t>conjugated</a:t>
            </a:r>
            <a:r>
              <a:rPr lang="en-US" sz="2700" b="1" dirty="0">
                <a:solidFill>
                  <a:srgbClr val="C00000"/>
                </a:solidFill>
                <a:latin typeface="Palatino Linotype" panose="02040502050505030304" pitchFamily="18" charset="0"/>
              </a:rPr>
              <a:t> </a:t>
            </a:r>
            <a:r>
              <a:rPr lang="en-US" sz="2700" b="1" dirty="0">
                <a:solidFill>
                  <a:srgbClr val="002060"/>
                </a:solidFill>
                <a:latin typeface="Palatino Linotype" panose="02040502050505030304" pitchFamily="18" charset="0"/>
              </a:rPr>
              <a:t>antibody </a:t>
            </a:r>
            <a:r>
              <a:rPr lang="en-US" sz="2700" b="1" dirty="0">
                <a:latin typeface="Palatino Linotype" panose="02040502050505030304" pitchFamily="18" charset="0"/>
              </a:rPr>
              <a:t>or </a:t>
            </a:r>
            <a:r>
              <a:rPr lang="en-US" sz="2700" b="1" dirty="0">
                <a:solidFill>
                  <a:srgbClr val="002060"/>
                </a:solidFill>
                <a:latin typeface="Palatino Linotype" panose="02040502050505030304" pitchFamily="18" charset="0"/>
              </a:rPr>
              <a:t>antibody–drug conjugates (ADCs)</a:t>
            </a:r>
            <a:br>
              <a:rPr lang="en-US" sz="2700" b="1" dirty="0">
                <a:solidFill>
                  <a:srgbClr val="002060"/>
                </a:solidFill>
                <a:latin typeface="Palatino Linotype" panose="02040502050505030304" pitchFamily="18" charset="0"/>
              </a:rPr>
            </a:br>
            <a:endParaRPr lang="en-US" sz="2700" b="1" dirty="0">
              <a:solidFill>
                <a:srgbClr val="002060"/>
              </a:solidFill>
              <a:latin typeface="Palatino Linotype" panose="02040502050505030304" pitchFamily="18" charset="0"/>
            </a:endParaRPr>
          </a:p>
        </p:txBody>
      </p:sp>
      <p:sp>
        <p:nvSpPr>
          <p:cNvPr id="7" name="Content Placeholder 2">
            <a:extLst>
              <a:ext uri="{FF2B5EF4-FFF2-40B4-BE49-F238E27FC236}">
                <a16:creationId xmlns:a16="http://schemas.microsoft.com/office/drawing/2014/main" id="{2D5C6E0A-76AB-1DE7-98B6-69E3FB025AEA}"/>
              </a:ext>
            </a:extLst>
          </p:cNvPr>
          <p:cNvSpPr txBox="1">
            <a:spLocks/>
          </p:cNvSpPr>
          <p:nvPr/>
        </p:nvSpPr>
        <p:spPr>
          <a:xfrm>
            <a:off x="593731" y="1484784"/>
            <a:ext cx="8182906" cy="1468760"/>
          </a:xfrm>
          <a:prstGeom prst="rect">
            <a:avLst/>
          </a:prstGeom>
          <a:solidFill>
            <a:schemeClr val="accent2">
              <a:lumMod val="20000"/>
              <a:lumOff val="80000"/>
            </a:schemeClr>
          </a:solidFill>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000" b="1" dirty="0">
                <a:latin typeface="Palatino Linotype" panose="02040502050505030304" pitchFamily="18" charset="0"/>
              </a:rPr>
              <a:t>Tree main mechanisms of action ADCs are:</a:t>
            </a:r>
          </a:p>
          <a:p>
            <a:pPr marL="914400" lvl="1" indent="-514350">
              <a:buFont typeface="+mj-lt"/>
              <a:buAutoNum type="arabicPeriod"/>
            </a:pPr>
            <a:r>
              <a:rPr lang="en-US" sz="2000" b="1" dirty="0">
                <a:latin typeface="Palatino Linotype" panose="02040502050505030304" pitchFamily="18" charset="0"/>
              </a:rPr>
              <a:t> Target drug delivery</a:t>
            </a:r>
          </a:p>
          <a:p>
            <a:pPr marL="914400" lvl="1" indent="-514350">
              <a:buFont typeface="+mj-lt"/>
              <a:buAutoNum type="arabicPeriod"/>
            </a:pPr>
            <a:r>
              <a:rPr lang="en-US" sz="2000" b="1" dirty="0" err="1">
                <a:latin typeface="Palatino Linotype" panose="02040502050505030304" pitchFamily="18" charset="0"/>
              </a:rPr>
              <a:t>Prosurvival</a:t>
            </a:r>
            <a:r>
              <a:rPr lang="en-US" sz="2000" b="1" dirty="0">
                <a:latin typeface="Palatino Linotype" panose="02040502050505030304" pitchFamily="18" charset="0"/>
              </a:rPr>
              <a:t> receptor blockade</a:t>
            </a:r>
          </a:p>
          <a:p>
            <a:pPr marL="914400" lvl="1" indent="-514350">
              <a:buFont typeface="+mj-lt"/>
              <a:buAutoNum type="arabicPeriod"/>
            </a:pPr>
            <a:r>
              <a:rPr lang="en-US" sz="2000" b="1" dirty="0">
                <a:latin typeface="Palatino Linotype" panose="02040502050505030304" pitchFamily="18" charset="0"/>
              </a:rPr>
              <a:t>Immune-mediated cell killing mechanisms</a:t>
            </a:r>
          </a:p>
          <a:p>
            <a:pPr marL="0" indent="0">
              <a:buFont typeface="Arial" panose="020B0604020202020204" pitchFamily="34" charset="0"/>
              <a:buNone/>
            </a:pPr>
            <a:endParaRPr lang="en-US" sz="2000" b="1" dirty="0">
              <a:latin typeface="Palatino Linotype" panose="02040502050505030304" pitchFamily="18" charset="0"/>
            </a:endParaRPr>
          </a:p>
          <a:p>
            <a:endParaRPr lang="en-US" sz="2000" b="1" dirty="0">
              <a:latin typeface="Palatino Linotype" panose="02040502050505030304" pitchFamily="18" charset="0"/>
            </a:endParaRPr>
          </a:p>
        </p:txBody>
      </p:sp>
      <p:sp>
        <p:nvSpPr>
          <p:cNvPr id="8" name="TextBox 7">
            <a:extLst>
              <a:ext uri="{FF2B5EF4-FFF2-40B4-BE49-F238E27FC236}">
                <a16:creationId xmlns:a16="http://schemas.microsoft.com/office/drawing/2014/main" id="{D30ECEF0-78A4-E0C7-DF6C-927436F3ADDD}"/>
              </a:ext>
            </a:extLst>
          </p:cNvPr>
          <p:cNvSpPr txBox="1"/>
          <p:nvPr/>
        </p:nvSpPr>
        <p:spPr>
          <a:xfrm>
            <a:off x="4499992" y="6541123"/>
            <a:ext cx="4572000" cy="276999"/>
          </a:xfrm>
          <a:prstGeom prst="rect">
            <a:avLst/>
          </a:prstGeom>
          <a:noFill/>
        </p:spPr>
        <p:txBody>
          <a:bodyPr wrap="square">
            <a:spAutoFit/>
          </a:bodyPr>
          <a:lstStyle/>
          <a:p>
            <a:pPr algn="r"/>
            <a:r>
              <a:rPr lang="en-US" sz="1200" dirty="0" err="1">
                <a:latin typeface="Palatino Linotype" panose="02040502050505030304" pitchFamily="18" charset="0"/>
              </a:rPr>
              <a:t>Marei</a:t>
            </a:r>
            <a:r>
              <a:rPr lang="en-US" sz="1200" dirty="0">
                <a:latin typeface="Palatino Linotype" panose="02040502050505030304" pitchFamily="18" charset="0"/>
              </a:rPr>
              <a:t> HE., et al. Cancer Cell International 2022</a:t>
            </a:r>
            <a:r>
              <a:rPr lang="sr-Latn-RS" sz="1200" dirty="0">
                <a:latin typeface="Palatino Linotype" panose="02040502050505030304" pitchFamily="18" charset="0"/>
              </a:rPr>
              <a:t>;</a:t>
            </a:r>
            <a:r>
              <a:rPr lang="en-US" sz="1200" dirty="0">
                <a:latin typeface="Palatino Linotype" panose="02040502050505030304" pitchFamily="18" charset="0"/>
              </a:rPr>
              <a:t> 22:255 </a:t>
            </a:r>
          </a:p>
        </p:txBody>
      </p:sp>
    </p:spTree>
    <p:extLst>
      <p:ext uri="{BB962C8B-B14F-4D97-AF65-F5344CB8AC3E}">
        <p14:creationId xmlns:p14="http://schemas.microsoft.com/office/powerpoint/2010/main" val="29949106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5B5F1-F233-A25D-E53A-9249A8F1C998}"/>
              </a:ext>
            </a:extLst>
          </p:cNvPr>
          <p:cNvSpPr>
            <a:spLocks noGrp="1"/>
          </p:cNvSpPr>
          <p:nvPr>
            <p:ph type="title"/>
          </p:nvPr>
        </p:nvSpPr>
        <p:spPr>
          <a:xfrm>
            <a:off x="467544" y="0"/>
            <a:ext cx="8435280" cy="1138138"/>
          </a:xfrm>
        </p:spPr>
        <p:txBody>
          <a:bodyPr>
            <a:noAutofit/>
          </a:bodyPr>
          <a:lstStyle/>
          <a:p>
            <a:br>
              <a:rPr lang="en-US" sz="2700" b="1" dirty="0">
                <a:solidFill>
                  <a:srgbClr val="002060"/>
                </a:solidFill>
                <a:latin typeface="Palatino Linotype" panose="02040502050505030304" pitchFamily="18" charset="0"/>
              </a:rPr>
            </a:br>
            <a:r>
              <a:rPr lang="en-US" sz="2700" b="1" dirty="0">
                <a:solidFill>
                  <a:srgbClr val="002060"/>
                </a:solidFill>
                <a:latin typeface="Palatino Linotype" panose="02040502050505030304" pitchFamily="18" charset="0"/>
              </a:rPr>
              <a:t>Effector mechanisms of </a:t>
            </a:r>
            <a:r>
              <a:rPr lang="en-US" sz="2700" b="1" u="sng" dirty="0">
                <a:solidFill>
                  <a:srgbClr val="002060"/>
                </a:solidFill>
                <a:latin typeface="Palatino Linotype" panose="02040502050505030304" pitchFamily="18" charset="0"/>
              </a:rPr>
              <a:t>conjugated</a:t>
            </a:r>
            <a:r>
              <a:rPr lang="en-US" sz="2700" b="1" dirty="0">
                <a:solidFill>
                  <a:srgbClr val="002060"/>
                </a:solidFill>
                <a:latin typeface="Palatino Linotype" panose="02040502050505030304" pitchFamily="18" charset="0"/>
              </a:rPr>
              <a:t> antibody or antibody–drug conjugates (ADCs)</a:t>
            </a:r>
            <a:br>
              <a:rPr lang="en-US" sz="2700" b="1" dirty="0">
                <a:solidFill>
                  <a:srgbClr val="002060"/>
                </a:solidFill>
                <a:latin typeface="Palatino Linotype" panose="02040502050505030304" pitchFamily="18" charset="0"/>
              </a:rPr>
            </a:br>
            <a:endParaRPr lang="en-US" sz="2700" b="1" dirty="0">
              <a:solidFill>
                <a:srgbClr val="002060"/>
              </a:solidFill>
              <a:latin typeface="Palatino Linotype" panose="02040502050505030304" pitchFamily="18" charset="0"/>
            </a:endParaRPr>
          </a:p>
        </p:txBody>
      </p:sp>
      <p:sp>
        <p:nvSpPr>
          <p:cNvPr id="6" name="Content Placeholder 2">
            <a:extLst>
              <a:ext uri="{FF2B5EF4-FFF2-40B4-BE49-F238E27FC236}">
                <a16:creationId xmlns:a16="http://schemas.microsoft.com/office/drawing/2014/main" id="{8CA15091-6160-6CC9-9682-37346C47EEB7}"/>
              </a:ext>
            </a:extLst>
          </p:cNvPr>
          <p:cNvSpPr txBox="1">
            <a:spLocks/>
          </p:cNvSpPr>
          <p:nvPr/>
        </p:nvSpPr>
        <p:spPr>
          <a:xfrm>
            <a:off x="160579" y="1480232"/>
            <a:ext cx="4145818" cy="53057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mj-lt"/>
              <a:buAutoNum type="arabicPeriod"/>
            </a:pPr>
            <a:r>
              <a:rPr lang="en-US" sz="1800" b="1" dirty="0">
                <a:latin typeface="Palatino Linotype" panose="02040502050505030304" pitchFamily="18" charset="0"/>
              </a:rPr>
              <a:t>When </a:t>
            </a:r>
            <a:r>
              <a:rPr lang="en-US" sz="1800" b="1" dirty="0" err="1">
                <a:latin typeface="Palatino Linotype" panose="02040502050505030304" pitchFamily="18" charset="0"/>
              </a:rPr>
              <a:t>mAb</a:t>
            </a:r>
            <a:r>
              <a:rPr lang="en-US" sz="1800" b="1" dirty="0">
                <a:latin typeface="Palatino Linotype" panose="02040502050505030304" pitchFamily="18" charset="0"/>
              </a:rPr>
              <a:t> of ADC bounds to the target antigens which specifically expressed on the tumor cells, the cytotoxic payload is internalized by cells into early endosome, that subsequently mature and fuse with lysosomes. Degradation of the antigen–antibody–drug complex occurs in an acidic and proteolytic enzyme-rich environment, resulting in the intracellular release of the drug. Finally, intracellular release of the cytotoxic compound resulting in cell apoptosis or death via targeting DNA or microtubules. This is primary mechanism of action of antibody–drug conjugates. </a:t>
            </a:r>
          </a:p>
        </p:txBody>
      </p:sp>
      <p:pic>
        <p:nvPicPr>
          <p:cNvPr id="2050" name="Picture 2" descr="figure 2">
            <a:extLst>
              <a:ext uri="{FF2B5EF4-FFF2-40B4-BE49-F238E27FC236}">
                <a16:creationId xmlns:a16="http://schemas.microsoft.com/office/drawing/2014/main" id="{2A302064-8F91-D524-D958-E094D7F055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5330" y="1756444"/>
            <a:ext cx="4752528" cy="462488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848AB1E2-A240-2824-E7D9-324DD464DBEE}"/>
              </a:ext>
            </a:extLst>
          </p:cNvPr>
          <p:cNvSpPr txBox="1"/>
          <p:nvPr/>
        </p:nvSpPr>
        <p:spPr>
          <a:xfrm>
            <a:off x="4593011" y="6509029"/>
            <a:ext cx="4572000" cy="276999"/>
          </a:xfrm>
          <a:prstGeom prst="rect">
            <a:avLst/>
          </a:prstGeom>
          <a:noFill/>
        </p:spPr>
        <p:txBody>
          <a:bodyPr wrap="square">
            <a:spAutoFit/>
          </a:bodyPr>
          <a:lstStyle/>
          <a:p>
            <a:pPr algn="r"/>
            <a:r>
              <a:rPr lang="en-US" sz="1200" dirty="0" err="1">
                <a:latin typeface="Palatino Linotype" panose="02040502050505030304" pitchFamily="18" charset="0"/>
              </a:rPr>
              <a:t>Marei</a:t>
            </a:r>
            <a:r>
              <a:rPr lang="en-US" sz="1200" dirty="0">
                <a:latin typeface="Palatino Linotype" panose="02040502050505030304" pitchFamily="18" charset="0"/>
              </a:rPr>
              <a:t> HE., et al. Cancer Cell International 2022</a:t>
            </a:r>
            <a:r>
              <a:rPr lang="sr-Latn-RS" sz="1200" dirty="0">
                <a:latin typeface="Palatino Linotype" panose="02040502050505030304" pitchFamily="18" charset="0"/>
              </a:rPr>
              <a:t>;</a:t>
            </a:r>
            <a:r>
              <a:rPr lang="en-US" sz="1200" dirty="0">
                <a:latin typeface="Palatino Linotype" panose="02040502050505030304" pitchFamily="18" charset="0"/>
              </a:rPr>
              <a:t> 22:255 </a:t>
            </a:r>
          </a:p>
        </p:txBody>
      </p:sp>
    </p:spTree>
    <p:extLst>
      <p:ext uri="{BB962C8B-B14F-4D97-AF65-F5344CB8AC3E}">
        <p14:creationId xmlns:p14="http://schemas.microsoft.com/office/powerpoint/2010/main" val="1568705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C65BD6-AD5E-D83B-5E0D-ED4CD4FF0CB7}"/>
              </a:ext>
            </a:extLst>
          </p:cNvPr>
          <p:cNvSpPr>
            <a:spLocks noGrp="1"/>
          </p:cNvSpPr>
          <p:nvPr>
            <p:ph idx="1"/>
          </p:nvPr>
        </p:nvSpPr>
        <p:spPr>
          <a:xfrm>
            <a:off x="251520" y="404664"/>
            <a:ext cx="8496944" cy="2256937"/>
          </a:xfrm>
        </p:spPr>
        <p:txBody>
          <a:bodyPr>
            <a:noAutofit/>
          </a:bodyPr>
          <a:lstStyle/>
          <a:p>
            <a:pPr marL="285750" indent="-285750">
              <a:buNone/>
            </a:pPr>
            <a:r>
              <a:rPr lang="en-US" sz="1900" b="1" dirty="0">
                <a:latin typeface="Palatino Linotype" panose="02040502050505030304" pitchFamily="18" charset="0"/>
              </a:rPr>
              <a:t>2. In addition, the antitumor activity of ADC also involved the ADCC, ADCP and CDC effects. </a:t>
            </a:r>
          </a:p>
          <a:p>
            <a:pPr marL="285750" indent="-285750">
              <a:buNone/>
            </a:pPr>
            <a:r>
              <a:rPr lang="en-US" sz="1900" b="1" dirty="0">
                <a:latin typeface="Palatino Linotype" panose="02040502050505030304" pitchFamily="18" charset="0"/>
              </a:rPr>
              <a:t>3. Also, the antibody component of ADC could specifically bind to the surface antigen of tumor cells and inhibits the intracellular downstream signal transduction. For example, the trastuzumab of T-DM1 can bind to the HER2 receptor on the tumor cells and block the formation of HER heterodimers thus inhibiting the tumor cell proliferation and survival.</a:t>
            </a:r>
          </a:p>
        </p:txBody>
      </p:sp>
      <p:pic>
        <p:nvPicPr>
          <p:cNvPr id="5122" name="Picture 2" descr="figure 4">
            <a:extLst>
              <a:ext uri="{FF2B5EF4-FFF2-40B4-BE49-F238E27FC236}">
                <a16:creationId xmlns:a16="http://schemas.microsoft.com/office/drawing/2014/main" id="{2088A0E4-B527-8E97-A0DD-F5CCCD97C4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747467"/>
            <a:ext cx="6624736" cy="410024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8DBEACD-0EA5-83E7-DE3D-A6036A547B65}"/>
              </a:ext>
            </a:extLst>
          </p:cNvPr>
          <p:cNvSpPr txBox="1"/>
          <p:nvPr/>
        </p:nvSpPr>
        <p:spPr>
          <a:xfrm>
            <a:off x="971600" y="4869160"/>
            <a:ext cx="6840760" cy="1978552"/>
          </a:xfrm>
          <a:prstGeom prst="rect">
            <a:avLst/>
          </a:prstGeom>
          <a:noFill/>
          <a:ln w="28575">
            <a:solidFill>
              <a:srgbClr val="FF0000"/>
            </a:solidFill>
          </a:ln>
        </p:spPr>
        <p:txBody>
          <a:bodyPr wrap="square" rtlCol="0">
            <a:spAutoFit/>
          </a:bodyPr>
          <a:lstStyle/>
          <a:p>
            <a:endParaRPr lang="en-US" dirty="0"/>
          </a:p>
        </p:txBody>
      </p:sp>
      <p:sp>
        <p:nvSpPr>
          <p:cNvPr id="6" name="TextBox 5">
            <a:extLst>
              <a:ext uri="{FF2B5EF4-FFF2-40B4-BE49-F238E27FC236}">
                <a16:creationId xmlns:a16="http://schemas.microsoft.com/office/drawing/2014/main" id="{7BD05F4E-50B0-549E-D988-6319B1217004}"/>
              </a:ext>
            </a:extLst>
          </p:cNvPr>
          <p:cNvSpPr txBox="1"/>
          <p:nvPr/>
        </p:nvSpPr>
        <p:spPr>
          <a:xfrm>
            <a:off x="0" y="4373876"/>
            <a:ext cx="2095289" cy="461665"/>
          </a:xfrm>
          <a:prstGeom prst="rect">
            <a:avLst/>
          </a:prstGeom>
          <a:noFill/>
        </p:spPr>
        <p:txBody>
          <a:bodyPr wrap="square">
            <a:spAutoFit/>
          </a:bodyPr>
          <a:lstStyle/>
          <a:p>
            <a:pPr algn="ctr"/>
            <a:r>
              <a:rPr lang="en-US" sz="1200" b="0" i="0" dirty="0">
                <a:solidFill>
                  <a:srgbClr val="212121"/>
                </a:solidFill>
                <a:effectLst/>
                <a:latin typeface="Palatino Linotype" panose="02040502050505030304" pitchFamily="18" charset="0"/>
              </a:rPr>
              <a:t>Fu Z, et al. Signal </a:t>
            </a:r>
            <a:r>
              <a:rPr lang="en-US" sz="1200" b="0" i="0" dirty="0" err="1">
                <a:solidFill>
                  <a:srgbClr val="212121"/>
                </a:solidFill>
                <a:effectLst/>
                <a:latin typeface="Palatino Linotype" panose="02040502050505030304" pitchFamily="18" charset="0"/>
              </a:rPr>
              <a:t>Transduct</a:t>
            </a:r>
            <a:r>
              <a:rPr lang="en-US" sz="1200" b="0" i="0" dirty="0">
                <a:solidFill>
                  <a:srgbClr val="212121"/>
                </a:solidFill>
                <a:effectLst/>
                <a:latin typeface="Palatino Linotype" panose="02040502050505030304" pitchFamily="18" charset="0"/>
              </a:rPr>
              <a:t> Target </a:t>
            </a:r>
            <a:r>
              <a:rPr lang="en-US" sz="1200" b="0" i="0" dirty="0" err="1">
                <a:solidFill>
                  <a:srgbClr val="212121"/>
                </a:solidFill>
                <a:effectLst/>
                <a:latin typeface="Palatino Linotype" panose="02040502050505030304" pitchFamily="18" charset="0"/>
              </a:rPr>
              <a:t>Ther</a:t>
            </a:r>
            <a:r>
              <a:rPr lang="en-US" sz="1200" b="0" i="0" dirty="0">
                <a:solidFill>
                  <a:srgbClr val="212121"/>
                </a:solidFill>
                <a:effectLst/>
                <a:latin typeface="Palatino Linotype" panose="02040502050505030304" pitchFamily="18" charset="0"/>
              </a:rPr>
              <a:t>. 2022;7(1):93.</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3616470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5544C-CCFF-D61E-D894-449584E9EDDC}"/>
              </a:ext>
            </a:extLst>
          </p:cNvPr>
          <p:cNvSpPr>
            <a:spLocks noGrp="1"/>
          </p:cNvSpPr>
          <p:nvPr>
            <p:ph idx="1"/>
          </p:nvPr>
        </p:nvSpPr>
        <p:spPr>
          <a:xfrm>
            <a:off x="35496" y="3284984"/>
            <a:ext cx="8856984" cy="3270701"/>
          </a:xfrm>
        </p:spPr>
        <p:txBody>
          <a:bodyPr>
            <a:normAutofit fontScale="92500"/>
          </a:bodyPr>
          <a:lstStyle/>
          <a:p>
            <a:r>
              <a:rPr lang="en-US" sz="2200" b="1" dirty="0">
                <a:latin typeface="Palatino Linotype" panose="02040502050505030304" pitchFamily="18" charset="0"/>
              </a:rPr>
              <a:t>Later, researchers </a:t>
            </a:r>
            <a:r>
              <a:rPr lang="en-US" sz="2200" b="1" dirty="0">
                <a:solidFill>
                  <a:srgbClr val="0000FF"/>
                </a:solidFill>
                <a:latin typeface="Palatino Linotype" panose="02040502050505030304" pitchFamily="18" charset="0"/>
              </a:rPr>
              <a:t>Georges Kohler </a:t>
            </a:r>
            <a:r>
              <a:rPr lang="en-US" sz="2200" b="1" dirty="0">
                <a:latin typeface="Palatino Linotype" panose="02040502050505030304" pitchFamily="18" charset="0"/>
              </a:rPr>
              <a:t>and </a:t>
            </a:r>
            <a:r>
              <a:rPr lang="en-US" sz="2200" b="1" dirty="0">
                <a:solidFill>
                  <a:srgbClr val="0000FF"/>
                </a:solidFill>
                <a:latin typeface="Palatino Linotype" panose="02040502050505030304" pitchFamily="18" charset="0"/>
              </a:rPr>
              <a:t>Cesar Milstein </a:t>
            </a:r>
            <a:r>
              <a:rPr lang="en-US" sz="2200" b="1" dirty="0">
                <a:latin typeface="Palatino Linotype" panose="02040502050505030304" pitchFamily="18" charset="0"/>
              </a:rPr>
              <a:t>created the first laboratory-produced antibodies, called monoclonal antibodies (</a:t>
            </a:r>
            <a:r>
              <a:rPr lang="en-US" sz="2200" b="1" dirty="0" err="1">
                <a:latin typeface="Palatino Linotype" panose="02040502050505030304" pitchFamily="18" charset="0"/>
              </a:rPr>
              <a:t>mAbs</a:t>
            </a:r>
            <a:r>
              <a:rPr lang="en-US" sz="2200" b="1" dirty="0">
                <a:latin typeface="Palatino Linotype" panose="02040502050505030304" pitchFamily="18" charset="0"/>
              </a:rPr>
              <a:t>). They are describe the formation of hybridomas to produce a limitless supply of </a:t>
            </a:r>
            <a:r>
              <a:rPr lang="en-US" sz="2200" b="1" dirty="0" err="1">
                <a:latin typeface="Palatino Linotype" panose="02040502050505030304" pitchFamily="18" charset="0"/>
              </a:rPr>
              <a:t>mAbs</a:t>
            </a:r>
            <a:r>
              <a:rPr lang="en-US" sz="2200" b="1" dirty="0">
                <a:latin typeface="Palatino Linotype" panose="02040502050505030304" pitchFamily="18" charset="0"/>
              </a:rPr>
              <a:t> from a single B cell. Therefore, monoclonal antibodies are proteins with a defined a unique</a:t>
            </a:r>
            <a:r>
              <a:rPr lang="sr-Latn-RS" sz="2200" b="1" dirty="0">
                <a:latin typeface="Palatino Linotype" panose="02040502050505030304" pitchFamily="18" charset="0"/>
              </a:rPr>
              <a:t> </a:t>
            </a:r>
            <a:r>
              <a:rPr lang="en-US" sz="2200" b="1" dirty="0">
                <a:latin typeface="Palatino Linotype" panose="02040502050505030304" pitchFamily="18" charset="0"/>
              </a:rPr>
              <a:t>specificity derived from single clone of B cells.</a:t>
            </a:r>
          </a:p>
          <a:p>
            <a:endParaRPr lang="en-US" sz="2200" b="1" dirty="0">
              <a:latin typeface="Palatino Linotype" panose="02040502050505030304" pitchFamily="18" charset="0"/>
            </a:endParaRPr>
          </a:p>
          <a:p>
            <a:r>
              <a:rPr lang="en-US" sz="2200" b="1" dirty="0">
                <a:solidFill>
                  <a:srgbClr val="0000FF"/>
                </a:solidFill>
                <a:latin typeface="Palatino Linotype" panose="02040502050505030304" pitchFamily="18" charset="0"/>
              </a:rPr>
              <a:t>Ron Levy's </a:t>
            </a:r>
            <a:r>
              <a:rPr lang="en-US" sz="2200" b="1" dirty="0">
                <a:latin typeface="Palatino Linotype" panose="02040502050505030304" pitchFamily="18" charset="0"/>
              </a:rPr>
              <a:t>research has led to therapies that help the immune system kill tumor cells. He was first develop and test the antibody that specifically recognized tumor cells for the treatment of lymphoma.</a:t>
            </a:r>
          </a:p>
          <a:p>
            <a:pPr marL="0" indent="0">
              <a:buNone/>
            </a:pPr>
            <a:endParaRPr lang="en-US" sz="2200" b="1" dirty="0">
              <a:latin typeface="Palatino Linotype" panose="02040502050505030304" pitchFamily="18" charset="0"/>
            </a:endParaRPr>
          </a:p>
        </p:txBody>
      </p:sp>
      <p:pic>
        <p:nvPicPr>
          <p:cNvPr id="2050" name="Picture 2" descr="? Jerne, Kohler e Milstein.  ">
            <a:extLst>
              <a:ext uri="{FF2B5EF4-FFF2-40B4-BE49-F238E27FC236}">
                <a16:creationId xmlns:a16="http://schemas.microsoft.com/office/drawing/2014/main" id="{BB07DA6D-33A1-32F5-37E4-BF26E337587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218"/>
          <a:stretch/>
        </p:blipFill>
        <p:spPr bwMode="auto">
          <a:xfrm>
            <a:off x="1043608" y="197693"/>
            <a:ext cx="4418062" cy="29432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Ronald Levy">
            <a:extLst>
              <a:ext uri="{FF2B5EF4-FFF2-40B4-BE49-F238E27FC236}">
                <a16:creationId xmlns:a16="http://schemas.microsoft.com/office/drawing/2014/main" id="{F2CB060A-7B17-37A1-D64B-36C09EA860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1670" y="197693"/>
            <a:ext cx="2350690" cy="263691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73C56AD-B525-237F-996D-9912D0280C5D}"/>
              </a:ext>
            </a:extLst>
          </p:cNvPr>
          <p:cNvSpPr txBox="1"/>
          <p:nvPr/>
        </p:nvSpPr>
        <p:spPr>
          <a:xfrm>
            <a:off x="5508104" y="2807909"/>
            <a:ext cx="2376264" cy="323165"/>
          </a:xfrm>
          <a:prstGeom prst="rect">
            <a:avLst/>
          </a:prstGeom>
          <a:noFill/>
        </p:spPr>
        <p:txBody>
          <a:bodyPr wrap="square">
            <a:spAutoFit/>
          </a:bodyPr>
          <a:lstStyle/>
          <a:p>
            <a:r>
              <a:rPr lang="en-US" sz="1500" dirty="0">
                <a:latin typeface="Tahoma" panose="020B0604030504040204" pitchFamily="34" charset="0"/>
                <a:ea typeface="Tahoma" panose="020B0604030504040204" pitchFamily="34" charset="0"/>
                <a:cs typeface="Tahoma" panose="020B0604030504040204" pitchFamily="34" charset="0"/>
              </a:rPr>
              <a:t>Ronald Levy</a:t>
            </a:r>
          </a:p>
        </p:txBody>
      </p:sp>
    </p:spTree>
    <p:extLst>
      <p:ext uri="{BB962C8B-B14F-4D97-AF65-F5344CB8AC3E}">
        <p14:creationId xmlns:p14="http://schemas.microsoft.com/office/powerpoint/2010/main" val="39060502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8ABA37-4E71-22AA-5D26-AD2AC501ACB5}"/>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sp>
        <p:nvSpPr>
          <p:cNvPr id="6" name="Content Placeholder 2">
            <a:extLst>
              <a:ext uri="{FF2B5EF4-FFF2-40B4-BE49-F238E27FC236}">
                <a16:creationId xmlns:a16="http://schemas.microsoft.com/office/drawing/2014/main" id="{D3B457EC-903B-C015-2C52-25888540BCEA}"/>
              </a:ext>
            </a:extLst>
          </p:cNvPr>
          <p:cNvSpPr>
            <a:spLocks noGrp="1"/>
          </p:cNvSpPr>
          <p:nvPr>
            <p:ph idx="1"/>
          </p:nvPr>
        </p:nvSpPr>
        <p:spPr>
          <a:xfrm>
            <a:off x="115481" y="590984"/>
            <a:ext cx="8776999" cy="3054040"/>
          </a:xfrm>
          <a:solidFill>
            <a:schemeClr val="accent1">
              <a:lumMod val="20000"/>
              <a:lumOff val="80000"/>
            </a:schemeClr>
          </a:solidFill>
        </p:spPr>
        <p:txBody>
          <a:bodyPr>
            <a:noAutofit/>
          </a:bodyPr>
          <a:lstStyle/>
          <a:p>
            <a:pPr marL="0" indent="0">
              <a:buNone/>
            </a:pPr>
            <a:r>
              <a:rPr lang="en-US" sz="1800" b="1" dirty="0" err="1">
                <a:solidFill>
                  <a:srgbClr val="0000FF"/>
                </a:solidFill>
                <a:latin typeface="Palatino Linotype" panose="02040502050505030304" pitchFamily="18" charset="0"/>
              </a:rPr>
              <a:t>Gemtuzumab</a:t>
            </a:r>
            <a:r>
              <a:rPr lang="en-US" sz="1800" b="1" dirty="0">
                <a:solidFill>
                  <a:srgbClr val="0000FF"/>
                </a:solidFill>
                <a:latin typeface="Palatino Linotype" panose="02040502050505030304" pitchFamily="18" charset="0"/>
              </a:rPr>
              <a:t> </a:t>
            </a:r>
            <a:r>
              <a:rPr lang="en-US" sz="1800" b="1" dirty="0" err="1">
                <a:solidFill>
                  <a:srgbClr val="0000FF"/>
                </a:solidFill>
                <a:latin typeface="Palatino Linotype" panose="02040502050505030304" pitchFamily="18" charset="0"/>
              </a:rPr>
              <a:t>ozogamicin</a:t>
            </a:r>
            <a:r>
              <a:rPr lang="en-US" sz="1800" b="1" dirty="0">
                <a:solidFill>
                  <a:srgbClr val="0000FF"/>
                </a:solidFill>
                <a:latin typeface="Palatino Linotype" panose="02040502050505030304" pitchFamily="18" charset="0"/>
              </a:rPr>
              <a:t> (GO) </a:t>
            </a:r>
            <a:r>
              <a:rPr lang="en-US" sz="1800" b="1" dirty="0">
                <a:latin typeface="Palatino Linotype" panose="02040502050505030304" pitchFamily="18" charset="0"/>
              </a:rPr>
              <a:t>is an antibody-drug conjugate consisting of a monoclonal antibody targeting </a:t>
            </a:r>
            <a:r>
              <a:rPr lang="en-US" sz="1800" b="1" dirty="0">
                <a:solidFill>
                  <a:srgbClr val="C00000"/>
                </a:solidFill>
                <a:latin typeface="Palatino Linotype" panose="02040502050505030304" pitchFamily="18" charset="0"/>
              </a:rPr>
              <a:t>CD33</a:t>
            </a:r>
            <a:r>
              <a:rPr lang="en-US" sz="1800" b="1" dirty="0">
                <a:latin typeface="Palatino Linotype" panose="02040502050505030304" pitchFamily="18" charset="0"/>
              </a:rPr>
              <a:t> linked to a cytotoxic derivative of </a:t>
            </a:r>
            <a:r>
              <a:rPr lang="en-US" sz="1800" b="1" dirty="0">
                <a:solidFill>
                  <a:srgbClr val="C00000"/>
                </a:solidFill>
                <a:latin typeface="Palatino Linotype" panose="02040502050505030304" pitchFamily="18" charset="0"/>
              </a:rPr>
              <a:t>calicheamicin, </a:t>
            </a:r>
            <a:r>
              <a:rPr lang="en-US" sz="1800" b="1" dirty="0">
                <a:latin typeface="Palatino Linotype" panose="02040502050505030304" pitchFamily="18" charset="0"/>
              </a:rPr>
              <a:t>an antitumor anthracycline antibiotic. Since CD33 is expressed in approximately 90% of acute myeloid leukemia (AML) cases, but not on normal CD34</a:t>
            </a:r>
            <a:r>
              <a:rPr lang="en-US" sz="1800" b="1" baseline="30000" dirty="0">
                <a:latin typeface="Palatino Linotype" panose="02040502050505030304" pitchFamily="18" charset="0"/>
              </a:rPr>
              <a:t>+</a:t>
            </a:r>
            <a:r>
              <a:rPr lang="en-US" sz="1800" b="1" dirty="0">
                <a:latin typeface="Palatino Linotype" panose="02040502050505030304" pitchFamily="18" charset="0"/>
              </a:rPr>
              <a:t> pluripotent hematopoietic stem cells or non-hematopoietic tissues, GO is first ADC used for treatment of patients with AML.</a:t>
            </a:r>
          </a:p>
          <a:p>
            <a:pPr marL="0" indent="0">
              <a:buNone/>
            </a:pPr>
            <a:r>
              <a:rPr lang="en-US" sz="1800" b="1" dirty="0">
                <a:latin typeface="Palatino Linotype" panose="02040502050505030304" pitchFamily="18" charset="0"/>
              </a:rPr>
              <a:t>GO targets CD33-expressing cells. Binding to the antigen is followed by endocytosis. The covalent link is cleaved inside lysosomes, allowing calicheamicin release. Calicheamicin binds to DNA within the minor groove and causes double-strand breaks and ultimately, cell apoptosis.</a:t>
            </a:r>
          </a:p>
        </p:txBody>
      </p:sp>
      <p:pic>
        <p:nvPicPr>
          <p:cNvPr id="1026" name="Picture 2" descr="Mechanism of action of gemtuzumab ozogamicin">
            <a:extLst>
              <a:ext uri="{FF2B5EF4-FFF2-40B4-BE49-F238E27FC236}">
                <a16:creationId xmlns:a16="http://schemas.microsoft.com/office/drawing/2014/main" id="{0671B72B-E7C9-4249-835D-D6FB6CBC12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3837081"/>
            <a:ext cx="5734794" cy="300892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B2A277F-8727-1E38-627C-0410D1C41011}"/>
              </a:ext>
            </a:extLst>
          </p:cNvPr>
          <p:cNvSpPr txBox="1"/>
          <p:nvPr/>
        </p:nvSpPr>
        <p:spPr>
          <a:xfrm>
            <a:off x="115481" y="6384337"/>
            <a:ext cx="4572000" cy="461665"/>
          </a:xfrm>
          <a:prstGeom prst="rect">
            <a:avLst/>
          </a:prstGeom>
          <a:noFill/>
        </p:spPr>
        <p:txBody>
          <a:bodyPr wrap="square">
            <a:spAutoFit/>
          </a:bodyPr>
          <a:lstStyle/>
          <a:p>
            <a:r>
              <a:rPr lang="en-US" sz="1200" dirty="0">
                <a:latin typeface="Palatino Linotype" panose="02040502050505030304" pitchFamily="18" charset="0"/>
              </a:rPr>
              <a:t>https://www.creativebiolabs.net/gemtuzumab-ozogamicin-overview.htm</a:t>
            </a:r>
          </a:p>
        </p:txBody>
      </p:sp>
    </p:spTree>
    <p:extLst>
      <p:ext uri="{BB962C8B-B14F-4D97-AF65-F5344CB8AC3E}">
        <p14:creationId xmlns:p14="http://schemas.microsoft.com/office/powerpoint/2010/main" val="7964644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8ABA37-4E71-22AA-5D26-AD2AC501ACB5}"/>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sp>
        <p:nvSpPr>
          <p:cNvPr id="6" name="Content Placeholder 2">
            <a:extLst>
              <a:ext uri="{FF2B5EF4-FFF2-40B4-BE49-F238E27FC236}">
                <a16:creationId xmlns:a16="http://schemas.microsoft.com/office/drawing/2014/main" id="{D3B457EC-903B-C015-2C52-25888540BCEA}"/>
              </a:ext>
            </a:extLst>
          </p:cNvPr>
          <p:cNvSpPr>
            <a:spLocks noGrp="1"/>
          </p:cNvSpPr>
          <p:nvPr>
            <p:ph idx="1"/>
          </p:nvPr>
        </p:nvSpPr>
        <p:spPr>
          <a:xfrm>
            <a:off x="115481" y="590984"/>
            <a:ext cx="9028519" cy="2621992"/>
          </a:xfrm>
          <a:solidFill>
            <a:schemeClr val="accent1">
              <a:lumMod val="20000"/>
              <a:lumOff val="80000"/>
            </a:schemeClr>
          </a:solidFill>
        </p:spPr>
        <p:txBody>
          <a:bodyPr>
            <a:noAutofit/>
          </a:bodyPr>
          <a:lstStyle/>
          <a:p>
            <a:pPr marL="0" indent="0">
              <a:buNone/>
            </a:pPr>
            <a:r>
              <a:rPr lang="en-US" sz="1800" b="1" dirty="0">
                <a:latin typeface="Palatino Linotype" panose="02040502050505030304" pitchFamily="18" charset="0"/>
              </a:rPr>
              <a:t>Approximately 20% of breast cancer patients have an amplification and/or overexpression of HER2, which is associated with poor prognosis and short overall survival. Thus, HER2 became an optimal target in treatment of HER2-positive breast cancers by using ADCs. </a:t>
            </a:r>
          </a:p>
          <a:p>
            <a:pPr marL="0" indent="0">
              <a:buNone/>
            </a:pPr>
            <a:r>
              <a:rPr lang="en-US" sz="1800" b="1" dirty="0">
                <a:latin typeface="Palatino Linotype" panose="02040502050505030304" pitchFamily="18" charset="0"/>
              </a:rPr>
              <a:t>One of the most frequently used anti</a:t>
            </a:r>
            <a:r>
              <a:rPr lang="sr-Latn-RS" sz="1800" b="1" dirty="0">
                <a:latin typeface="Palatino Linotype" panose="02040502050505030304" pitchFamily="18" charset="0"/>
              </a:rPr>
              <a:t>-</a:t>
            </a:r>
            <a:r>
              <a:rPr lang="en-US" sz="1800" b="1" dirty="0">
                <a:latin typeface="Palatino Linotype" panose="02040502050505030304" pitchFamily="18" charset="0"/>
              </a:rPr>
              <a:t>HER2 ADCs</a:t>
            </a:r>
            <a:r>
              <a:rPr lang="sr-Latn-RS" sz="1800" b="1" dirty="0">
                <a:latin typeface="Palatino Linotype" panose="02040502050505030304" pitchFamily="18" charset="0"/>
              </a:rPr>
              <a:t> is </a:t>
            </a:r>
            <a:r>
              <a:rPr lang="sr-Latn-RS" sz="1800" b="1" dirty="0">
                <a:solidFill>
                  <a:srgbClr val="0000FF"/>
                </a:solidFill>
                <a:latin typeface="Palatino Linotype" panose="02040502050505030304" pitchFamily="18" charset="0"/>
              </a:rPr>
              <a:t>ado-trastuzumab emtansine (T-DM1)</a:t>
            </a:r>
            <a:r>
              <a:rPr lang="sr-Latn-RS" sz="1800" b="1" dirty="0">
                <a:latin typeface="Palatino Linotype" panose="02040502050505030304" pitchFamily="18" charset="0"/>
              </a:rPr>
              <a:t>.</a:t>
            </a:r>
            <a:r>
              <a:rPr lang="en-US" sz="1800" b="1" dirty="0">
                <a:latin typeface="Palatino Linotype" panose="02040502050505030304" pitchFamily="18" charset="0"/>
              </a:rPr>
              <a:t> </a:t>
            </a:r>
            <a:r>
              <a:rPr lang="en-US" sz="1800" b="1" dirty="0">
                <a:solidFill>
                  <a:srgbClr val="0000FF"/>
                </a:solidFill>
                <a:latin typeface="Palatino Linotype" panose="02040502050505030304" pitchFamily="18" charset="0"/>
              </a:rPr>
              <a:t>T-DM1</a:t>
            </a:r>
            <a:r>
              <a:rPr lang="en-US" sz="1800" b="1" dirty="0">
                <a:latin typeface="Palatino Linotype" panose="02040502050505030304" pitchFamily="18" charset="0"/>
              </a:rPr>
              <a:t> is a </a:t>
            </a:r>
            <a:r>
              <a:rPr lang="en-US" sz="1800" b="1" dirty="0">
                <a:solidFill>
                  <a:srgbClr val="C00000"/>
                </a:solidFill>
                <a:latin typeface="Palatino Linotype" panose="02040502050505030304" pitchFamily="18" charset="0"/>
              </a:rPr>
              <a:t>combination of trastuzumab anti-HER2 antibody </a:t>
            </a:r>
            <a:r>
              <a:rPr lang="en-US" sz="1800" b="1" dirty="0">
                <a:latin typeface="Palatino Linotype" panose="02040502050505030304" pitchFamily="18" charset="0"/>
              </a:rPr>
              <a:t>and a </a:t>
            </a:r>
            <a:r>
              <a:rPr lang="en-US" sz="1800" b="1" dirty="0">
                <a:solidFill>
                  <a:srgbClr val="C00000"/>
                </a:solidFill>
                <a:latin typeface="Palatino Linotype" panose="02040502050505030304" pitchFamily="18" charset="0"/>
              </a:rPr>
              <a:t>microtubule-targeting payload (DM1) </a:t>
            </a:r>
            <a:r>
              <a:rPr lang="en-US" sz="1800" b="1" dirty="0">
                <a:latin typeface="Palatino Linotype" panose="02040502050505030304" pitchFamily="18" charset="0"/>
              </a:rPr>
              <a:t>that has showed promise in patients who have developed resistance to trastuzumab and other microtubule-targeting</a:t>
            </a:r>
            <a:r>
              <a:rPr lang="sr-Latn-RS" sz="1800" b="1" dirty="0">
                <a:latin typeface="Palatino Linotype" panose="02040502050505030304" pitchFamily="18" charset="0"/>
              </a:rPr>
              <a:t> </a:t>
            </a:r>
            <a:r>
              <a:rPr lang="en-US" sz="1800" b="1" dirty="0">
                <a:latin typeface="Palatino Linotype" panose="02040502050505030304" pitchFamily="18" charset="0"/>
              </a:rPr>
              <a:t>chemotherapies.</a:t>
            </a:r>
            <a:r>
              <a:rPr lang="sr-Latn-RS" sz="1800" b="1" dirty="0">
                <a:latin typeface="Palatino Linotype" panose="02040502050505030304" pitchFamily="18" charset="0"/>
              </a:rPr>
              <a:t>..</a:t>
            </a:r>
          </a:p>
        </p:txBody>
      </p:sp>
      <p:pic>
        <p:nvPicPr>
          <p:cNvPr id="2" name="Picture 2">
            <a:extLst>
              <a:ext uri="{FF2B5EF4-FFF2-40B4-BE49-F238E27FC236}">
                <a16:creationId xmlns:a16="http://schemas.microsoft.com/office/drawing/2014/main" id="{4D98A71E-0F8C-26CB-3363-608EF638F2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3255280"/>
            <a:ext cx="5966991" cy="3530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41591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251520" y="260648"/>
            <a:ext cx="8712968" cy="2952328"/>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sr-Latn-RS" sz="1800" b="1" dirty="0">
                <a:latin typeface="Palatino Linotype" panose="02040502050505030304" pitchFamily="18" charset="0"/>
              </a:rPr>
              <a:t>...</a:t>
            </a:r>
            <a:r>
              <a:rPr lang="en-US" sz="1800" b="1" u="sng" dirty="0">
                <a:latin typeface="Palatino Linotype" panose="02040502050505030304" pitchFamily="18" charset="0"/>
              </a:rPr>
              <a:t>The mechanism of action of T-DM1 is two-fold</a:t>
            </a:r>
            <a:r>
              <a:rPr lang="en-US" sz="1800" b="1" dirty="0">
                <a:latin typeface="Palatino Linotype" panose="02040502050505030304" pitchFamily="18" charset="0"/>
              </a:rPr>
              <a:t>, both a direct antitumor effect from trastuzumab as well as a cytotoxic chemotherapy effect from the DM1 component. </a:t>
            </a:r>
            <a:endParaRPr lang="sr-Latn-RS" sz="1800" b="1" dirty="0">
              <a:latin typeface="Palatino Linotype" panose="02040502050505030304" pitchFamily="18" charset="0"/>
            </a:endParaRPr>
          </a:p>
          <a:p>
            <a:pPr marL="0" indent="0" algn="r">
              <a:buNone/>
            </a:pPr>
            <a:r>
              <a:rPr lang="en-US" sz="1800" b="1" dirty="0">
                <a:latin typeface="Palatino Linotype" panose="02040502050505030304" pitchFamily="18" charset="0"/>
              </a:rPr>
              <a:t>Trastuzumab retains all of its mechanisms of action, </a:t>
            </a:r>
            <a:r>
              <a:rPr lang="sr-Latn-RS" sz="1800" b="1" dirty="0">
                <a:latin typeface="Palatino Linotype" panose="02040502050505030304" pitchFamily="18" charset="0"/>
              </a:rPr>
              <a:t>such as </a:t>
            </a:r>
            <a:r>
              <a:rPr lang="en-US" sz="1800" b="1" dirty="0" err="1">
                <a:latin typeface="Palatino Linotype" panose="02040502050505030304" pitchFamily="18" charset="0"/>
              </a:rPr>
              <a:t>redu</a:t>
            </a:r>
            <a:r>
              <a:rPr lang="sr-Latn-RS" sz="1800" b="1" dirty="0">
                <a:latin typeface="Palatino Linotype" panose="02040502050505030304" pitchFamily="18" charset="0"/>
              </a:rPr>
              <a:t>ction of</a:t>
            </a:r>
            <a:r>
              <a:rPr lang="en-US" sz="1800" b="1" dirty="0">
                <a:latin typeface="Palatino Linotype" panose="02040502050505030304" pitchFamily="18" charset="0"/>
              </a:rPr>
              <a:t> downstream signaling by inhibiting the homodimerization or heterodimerization of HER2</a:t>
            </a:r>
            <a:r>
              <a:rPr lang="sr-Latn-RS" sz="1800" b="1" dirty="0">
                <a:latin typeface="Palatino Linotype" panose="02040502050505030304" pitchFamily="18" charset="0"/>
              </a:rPr>
              <a:t>.</a:t>
            </a:r>
            <a:r>
              <a:rPr lang="en-US" sz="1800" b="1" dirty="0">
                <a:latin typeface="Palatino Linotype" panose="02040502050505030304" pitchFamily="18" charset="0"/>
              </a:rPr>
              <a:t> </a:t>
            </a:r>
            <a:endParaRPr lang="sr-Latn-RS" sz="1800" b="1" dirty="0">
              <a:latin typeface="Palatino Linotype" panose="02040502050505030304" pitchFamily="18" charset="0"/>
            </a:endParaRPr>
          </a:p>
          <a:p>
            <a:pPr marL="0" indent="0" algn="r">
              <a:buNone/>
            </a:pPr>
            <a:r>
              <a:rPr lang="en-US" sz="1800" b="1" dirty="0">
                <a:latin typeface="Palatino Linotype" panose="02040502050505030304" pitchFamily="18" charset="0"/>
              </a:rPr>
              <a:t>The most important aspect of using trastuzumab is that it can be used to deliver chemotherapy specifically to HER2-positive breast cancer tumor cells. By directly transporting cytotoxic agents to cancer cells, this both limits toxicity on other nonmalignant tissue and allows for the utilization of more potent chemotherapy.</a:t>
            </a:r>
          </a:p>
        </p:txBody>
      </p:sp>
      <p:pic>
        <p:nvPicPr>
          <p:cNvPr id="7" name="Picture 2" descr="The antitumor activities of KADCYLA are shown">
            <a:extLst>
              <a:ext uri="{FF2B5EF4-FFF2-40B4-BE49-F238E27FC236}">
                <a16:creationId xmlns:a16="http://schemas.microsoft.com/office/drawing/2014/main" id="{03273DCF-FAC4-8CE1-9712-39763FDC22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573016"/>
            <a:ext cx="6850381" cy="295232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4349054-C8B0-DDF3-981D-8F8D15969109}"/>
              </a:ext>
            </a:extLst>
          </p:cNvPr>
          <p:cNvSpPr txBox="1"/>
          <p:nvPr/>
        </p:nvSpPr>
        <p:spPr>
          <a:xfrm>
            <a:off x="1259632" y="3573016"/>
            <a:ext cx="1872208" cy="2952328"/>
          </a:xfrm>
          <a:prstGeom prst="rect">
            <a:avLst/>
          </a:prstGeom>
          <a:noFill/>
          <a:ln w="38100">
            <a:solidFill>
              <a:srgbClr val="FF0000"/>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D5AE6D13-E1BB-4554-8A34-96D6E0A09A22}"/>
              </a:ext>
            </a:extLst>
          </p:cNvPr>
          <p:cNvSpPr txBox="1"/>
          <p:nvPr/>
        </p:nvSpPr>
        <p:spPr>
          <a:xfrm>
            <a:off x="3280665" y="3573016"/>
            <a:ext cx="4829348" cy="2952328"/>
          </a:xfrm>
          <a:prstGeom prst="rect">
            <a:avLst/>
          </a:prstGeom>
          <a:noFill/>
          <a:ln w="38100">
            <a:solidFill>
              <a:srgbClr val="0000FF"/>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C501278D-A294-057F-6FA6-119C5949BBD8}"/>
              </a:ext>
            </a:extLst>
          </p:cNvPr>
          <p:cNvSpPr txBox="1"/>
          <p:nvPr/>
        </p:nvSpPr>
        <p:spPr>
          <a:xfrm>
            <a:off x="719572" y="6581001"/>
            <a:ext cx="7776864" cy="276999"/>
          </a:xfrm>
          <a:prstGeom prst="rect">
            <a:avLst/>
          </a:prstGeom>
          <a:noFill/>
        </p:spPr>
        <p:txBody>
          <a:bodyPr wrap="square">
            <a:spAutoFit/>
          </a:bodyPr>
          <a:lstStyle/>
          <a:p>
            <a:r>
              <a:rPr lang="en-US" sz="1200" dirty="0">
                <a:latin typeface="Palatino Linotype" panose="02040502050505030304" pitchFamily="18" charset="0"/>
              </a:rPr>
              <a:t>https://www.kadcyla-hcp.com/early-breast-cancer/about/how-kadcyla-works.html</a:t>
            </a:r>
          </a:p>
        </p:txBody>
      </p:sp>
    </p:spTree>
    <p:extLst>
      <p:ext uri="{BB962C8B-B14F-4D97-AF65-F5344CB8AC3E}">
        <p14:creationId xmlns:p14="http://schemas.microsoft.com/office/powerpoint/2010/main" val="2317580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251520" y="738889"/>
            <a:ext cx="8496944" cy="1826016"/>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a:latin typeface="Palatino Linotype" panose="02040502050505030304" pitchFamily="18" charset="0"/>
              </a:rPr>
              <a:t>One of the successful </a:t>
            </a:r>
            <a:r>
              <a:rPr lang="en-US" sz="1800" b="1" dirty="0">
                <a:solidFill>
                  <a:srgbClr val="00B050"/>
                </a:solidFill>
                <a:latin typeface="Palatino Linotype" panose="02040502050505030304" pitchFamily="18" charset="0"/>
              </a:rPr>
              <a:t>radioactive conjugated </a:t>
            </a:r>
            <a:r>
              <a:rPr lang="en-US" sz="1800" b="1" dirty="0" err="1">
                <a:solidFill>
                  <a:srgbClr val="00B050"/>
                </a:solidFill>
                <a:latin typeface="Palatino Linotype" panose="02040502050505030304" pitchFamily="18" charset="0"/>
              </a:rPr>
              <a:t>mAbs</a:t>
            </a:r>
            <a:r>
              <a:rPr lang="en-US" sz="1800" b="1" dirty="0">
                <a:solidFill>
                  <a:srgbClr val="00B050"/>
                </a:solidFill>
                <a:latin typeface="Palatino Linotype" panose="02040502050505030304" pitchFamily="18" charset="0"/>
              </a:rPr>
              <a:t> </a:t>
            </a:r>
            <a:r>
              <a:rPr lang="en-US" sz="1800" b="1" dirty="0">
                <a:latin typeface="Palatino Linotype" panose="02040502050505030304" pitchFamily="18" charset="0"/>
              </a:rPr>
              <a:t>is </a:t>
            </a:r>
            <a:r>
              <a:rPr lang="en-US" sz="1800" b="1" dirty="0">
                <a:solidFill>
                  <a:srgbClr val="0000FF"/>
                </a:solidFill>
                <a:latin typeface="Palatino Linotype" panose="02040502050505030304" pitchFamily="18" charset="0"/>
              </a:rPr>
              <a:t>ibritumomab </a:t>
            </a:r>
            <a:r>
              <a:rPr lang="en-US" sz="1800" b="1" dirty="0" err="1">
                <a:solidFill>
                  <a:srgbClr val="0000FF"/>
                </a:solidFill>
                <a:latin typeface="Palatino Linotype" panose="02040502050505030304" pitchFamily="18" charset="0"/>
              </a:rPr>
              <a:t>tiuxetan</a:t>
            </a:r>
            <a:r>
              <a:rPr lang="en-US" sz="1800" b="1" dirty="0">
                <a:latin typeface="Palatino Linotype" panose="02040502050505030304" pitchFamily="18" charset="0"/>
              </a:rPr>
              <a:t>, a </a:t>
            </a:r>
            <a:r>
              <a:rPr lang="el-GR" sz="1800" b="1" dirty="0">
                <a:solidFill>
                  <a:srgbClr val="FF0000"/>
                </a:solidFill>
                <a:latin typeface="Palatino Linotype" panose="02040502050505030304" pitchFamily="18" charset="0"/>
              </a:rPr>
              <a:t>β</a:t>
            </a:r>
            <a:r>
              <a:rPr lang="en-US" sz="1800" b="1" dirty="0">
                <a:solidFill>
                  <a:srgbClr val="FF0000"/>
                </a:solidFill>
                <a:latin typeface="Palatino Linotype" panose="02040502050505030304" pitchFamily="18" charset="0"/>
              </a:rPr>
              <a:t>-emitting isotope (90Y) </a:t>
            </a:r>
            <a:r>
              <a:rPr lang="en-US" sz="1800" b="1" dirty="0">
                <a:latin typeface="Palatino Linotype" panose="02040502050505030304" pitchFamily="18" charset="0"/>
              </a:rPr>
              <a:t>linked to an </a:t>
            </a:r>
            <a:r>
              <a:rPr lang="en-US" sz="1800" b="1" dirty="0">
                <a:solidFill>
                  <a:srgbClr val="FF0000"/>
                </a:solidFill>
                <a:latin typeface="Palatino Linotype" panose="02040502050505030304" pitchFamily="18" charset="0"/>
              </a:rPr>
              <a:t>anti-CD20 </a:t>
            </a:r>
            <a:r>
              <a:rPr lang="en-US" sz="1800" b="1" dirty="0" err="1">
                <a:solidFill>
                  <a:srgbClr val="FF0000"/>
                </a:solidFill>
                <a:latin typeface="Palatino Linotype" panose="02040502050505030304" pitchFamily="18" charset="0"/>
              </a:rPr>
              <a:t>mAb</a:t>
            </a:r>
            <a:r>
              <a:rPr lang="sr-Latn-RS" sz="1800" b="1" dirty="0">
                <a:latin typeface="Palatino Linotype" panose="02040502050505030304" pitchFamily="18" charset="0"/>
              </a:rPr>
              <a:t>.</a:t>
            </a:r>
            <a:r>
              <a:rPr lang="en-US" sz="1800" b="1" dirty="0">
                <a:latin typeface="Palatino Linotype" panose="02040502050505030304" pitchFamily="18" charset="0"/>
              </a:rPr>
              <a:t> </a:t>
            </a:r>
            <a:endParaRPr lang="sr-Latn-RS" sz="1800" b="1" dirty="0">
              <a:latin typeface="Palatino Linotype" panose="02040502050505030304" pitchFamily="18" charset="0"/>
            </a:endParaRPr>
          </a:p>
          <a:p>
            <a:pPr marL="0" indent="0">
              <a:buNone/>
            </a:pPr>
            <a:r>
              <a:rPr lang="en-US" sz="1800" b="1" dirty="0">
                <a:latin typeface="Palatino Linotype" panose="02040502050505030304" pitchFamily="18" charset="0"/>
              </a:rPr>
              <a:t>Actually</a:t>
            </a:r>
            <a:r>
              <a:rPr lang="sr-Latn-RS" sz="1800" b="1" dirty="0">
                <a:latin typeface="Palatino Linotype" panose="02040502050505030304" pitchFamily="18" charset="0"/>
              </a:rPr>
              <a:t>,</a:t>
            </a:r>
            <a:r>
              <a:rPr lang="en-US" sz="1800" b="1" dirty="0">
                <a:latin typeface="Palatino Linotype" panose="02040502050505030304" pitchFamily="18" charset="0"/>
              </a:rPr>
              <a:t> </a:t>
            </a:r>
            <a:r>
              <a:rPr lang="sr-Latn-RS" sz="1800" b="1" dirty="0">
                <a:latin typeface="Palatino Linotype" panose="02040502050505030304" pitchFamily="18" charset="0"/>
              </a:rPr>
              <a:t>ADC </a:t>
            </a:r>
            <a:r>
              <a:rPr lang="en-US" sz="1800" b="1" dirty="0">
                <a:latin typeface="Palatino Linotype" panose="02040502050505030304" pitchFamily="18" charset="0"/>
              </a:rPr>
              <a:t>consists of the murine </a:t>
            </a:r>
            <a:r>
              <a:rPr lang="en-US" sz="1800" b="1" dirty="0">
                <a:solidFill>
                  <a:srgbClr val="0000FF"/>
                </a:solidFill>
                <a:latin typeface="Palatino Linotype" panose="02040502050505030304" pitchFamily="18" charset="0"/>
              </a:rPr>
              <a:t>anti-CD20 </a:t>
            </a:r>
            <a:r>
              <a:rPr lang="en-US" sz="1800" b="1" dirty="0" err="1">
                <a:solidFill>
                  <a:srgbClr val="0000FF"/>
                </a:solidFill>
                <a:latin typeface="Palatino Linotype" panose="02040502050505030304" pitchFamily="18" charset="0"/>
              </a:rPr>
              <a:t>mAb</a:t>
            </a:r>
            <a:r>
              <a:rPr lang="en-US" sz="1800" b="1" dirty="0">
                <a:solidFill>
                  <a:srgbClr val="0000FF"/>
                </a:solidFill>
                <a:latin typeface="Palatino Linotype" panose="02040502050505030304" pitchFamily="18" charset="0"/>
              </a:rPr>
              <a:t>, ibritumomab</a:t>
            </a:r>
            <a:r>
              <a:rPr lang="en-US" sz="1800" b="1" dirty="0">
                <a:latin typeface="Palatino Linotype" panose="02040502050505030304" pitchFamily="18" charset="0"/>
              </a:rPr>
              <a:t>, which is conjugated with the linker-chelator</a:t>
            </a:r>
            <a:r>
              <a:rPr lang="en-US" sz="1800" b="1" dirty="0">
                <a:solidFill>
                  <a:srgbClr val="C00000"/>
                </a:solidFill>
                <a:latin typeface="Palatino Linotype" panose="02040502050505030304" pitchFamily="18" charset="0"/>
              </a:rPr>
              <a:t> </a:t>
            </a:r>
            <a:r>
              <a:rPr lang="en-US" sz="1800" b="1" dirty="0" err="1">
                <a:solidFill>
                  <a:schemeClr val="accent6"/>
                </a:solidFill>
                <a:latin typeface="Palatino Linotype" panose="02040502050505030304" pitchFamily="18" charset="0"/>
              </a:rPr>
              <a:t>tiuxetan</a:t>
            </a:r>
            <a:r>
              <a:rPr lang="en-US" sz="1800" b="1" dirty="0">
                <a:latin typeface="Palatino Linotype" panose="02040502050505030304" pitchFamily="18" charset="0"/>
              </a:rPr>
              <a:t>, that permits the addition of the </a:t>
            </a:r>
            <a:r>
              <a:rPr lang="en-US" sz="1800" b="1" dirty="0">
                <a:solidFill>
                  <a:srgbClr val="00B050"/>
                </a:solidFill>
                <a:latin typeface="Palatino Linotype" panose="02040502050505030304" pitchFamily="18" charset="0"/>
              </a:rPr>
              <a:t>short-lived β-emitter radioisotope </a:t>
            </a:r>
            <a:r>
              <a:rPr lang="sr-Latn-RS" sz="1800" b="1" dirty="0">
                <a:solidFill>
                  <a:srgbClr val="00B050"/>
                </a:solidFill>
                <a:latin typeface="Palatino Linotype" panose="02040502050505030304" pitchFamily="18" charset="0"/>
              </a:rPr>
              <a:t>(90Y)</a:t>
            </a:r>
            <a:r>
              <a:rPr lang="en-US" sz="1800" b="1" dirty="0">
                <a:latin typeface="Palatino Linotype" panose="02040502050505030304" pitchFamily="18" charset="0"/>
              </a:rPr>
              <a:t>.</a:t>
            </a:r>
            <a:r>
              <a:rPr lang="sr-Latn-RS" sz="1800" b="1" dirty="0">
                <a:latin typeface="Palatino Linotype" panose="02040502050505030304" pitchFamily="18" charset="0"/>
              </a:rPr>
              <a:t> </a:t>
            </a:r>
            <a:r>
              <a:rPr lang="en-US" sz="1800" b="1" dirty="0">
                <a:latin typeface="Palatino Linotype" panose="02040502050505030304" pitchFamily="18" charset="0"/>
              </a:rPr>
              <a:t>It is used to treat non-Hodgkin’s B-cell</a:t>
            </a:r>
            <a:r>
              <a:rPr lang="sr-Latn-RS" sz="1800" b="1" dirty="0">
                <a:latin typeface="Palatino Linotype" panose="02040502050505030304" pitchFamily="18" charset="0"/>
              </a:rPr>
              <a:t> </a:t>
            </a:r>
            <a:r>
              <a:rPr lang="en-US" sz="1800" b="1" dirty="0">
                <a:latin typeface="Palatino Linotype" panose="02040502050505030304" pitchFamily="18" charset="0"/>
              </a:rPr>
              <a:t>lymphomas.</a:t>
            </a:r>
          </a:p>
        </p:txBody>
      </p:sp>
      <p:sp>
        <p:nvSpPr>
          <p:cNvPr id="2" name="TextBox 1">
            <a:extLst>
              <a:ext uri="{FF2B5EF4-FFF2-40B4-BE49-F238E27FC236}">
                <a16:creationId xmlns:a16="http://schemas.microsoft.com/office/drawing/2014/main" id="{E6C6BA58-8892-F0DB-65F1-8052BAC5B171}"/>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pic>
        <p:nvPicPr>
          <p:cNvPr id="6146" name="Picture 2" descr="Characteristics of Ibritumomab as Radionuclide Therapy Agent | SpringerLink">
            <a:extLst>
              <a:ext uri="{FF2B5EF4-FFF2-40B4-BE49-F238E27FC236}">
                <a16:creationId xmlns:a16="http://schemas.microsoft.com/office/drawing/2014/main" id="{C5C4CF84-F474-23BC-47A3-B3D7EB8751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700797"/>
            <a:ext cx="5074389" cy="355964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4B0C3C7-B951-226D-7C8E-42F36B8DE69F}"/>
              </a:ext>
            </a:extLst>
          </p:cNvPr>
          <p:cNvSpPr txBox="1"/>
          <p:nvPr/>
        </p:nvSpPr>
        <p:spPr>
          <a:xfrm>
            <a:off x="251520" y="6396335"/>
            <a:ext cx="9001000" cy="461665"/>
          </a:xfrm>
          <a:prstGeom prst="rect">
            <a:avLst/>
          </a:prstGeom>
          <a:noFill/>
        </p:spPr>
        <p:txBody>
          <a:bodyPr wrap="square">
            <a:spAutoFit/>
          </a:bodyPr>
          <a:lstStyle/>
          <a:p>
            <a:r>
              <a:rPr lang="en-US" sz="1200" i="0" u="none" strike="noStrike" dirty="0">
                <a:effectLst/>
                <a:latin typeface="Palatino Linotype" panose="02040502050505030304" pitchFamily="18" charset="0"/>
              </a:rPr>
              <a:t>Kawashima</a:t>
            </a:r>
            <a:r>
              <a:rPr lang="sr-Latn-RS" sz="1200" i="0" u="none" strike="noStrike" dirty="0">
                <a:effectLst/>
                <a:latin typeface="Palatino Linotype" panose="02040502050505030304" pitchFamily="18" charset="0"/>
              </a:rPr>
              <a:t> </a:t>
            </a:r>
            <a:r>
              <a:rPr lang="en-US" sz="1200" i="0" u="none" strike="noStrike" dirty="0">
                <a:effectLst/>
                <a:latin typeface="Palatino Linotype" panose="02040502050505030304" pitchFamily="18" charset="0"/>
              </a:rPr>
              <a:t>H</a:t>
            </a:r>
            <a:r>
              <a:rPr lang="sr-Latn-RS" sz="1200" i="0" u="none" strike="noStrike" dirty="0">
                <a:effectLst/>
                <a:latin typeface="Palatino Linotype" panose="02040502050505030304" pitchFamily="18" charset="0"/>
              </a:rPr>
              <a:t>. In: Hosono, M., Chatal, JF. (eds) Resistance to Ibritumomab in Lymphoma. Resistance to Targeted Anti-Cancer Therapeutics, Springer 2018</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29849269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282778" y="740581"/>
            <a:ext cx="8681710" cy="2520280"/>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u="sng" dirty="0">
                <a:latin typeface="Palatino Linotype" panose="02040502050505030304" pitchFamily="18" charset="0"/>
              </a:rPr>
              <a:t>Immunotoxins</a:t>
            </a:r>
            <a:r>
              <a:rPr lang="en-US" sz="1800" b="1" dirty="0">
                <a:latin typeface="Palatino Linotype" panose="02040502050505030304" pitchFamily="18" charset="0"/>
              </a:rPr>
              <a:t> derive their potency from the toxin and their specificity from</a:t>
            </a:r>
          </a:p>
          <a:p>
            <a:pPr marL="0" indent="0">
              <a:buNone/>
            </a:pPr>
            <a:r>
              <a:rPr lang="en-US" sz="1800" b="1" dirty="0">
                <a:latin typeface="Palatino Linotype" panose="02040502050505030304" pitchFamily="18" charset="0"/>
              </a:rPr>
              <a:t>the antibody or antibody fragment to which they are attached</a:t>
            </a:r>
            <a:r>
              <a:rPr lang="en-US" sz="1800" b="1" dirty="0">
                <a:solidFill>
                  <a:srgbClr val="0000FF"/>
                </a:solidFill>
                <a:latin typeface="Palatino Linotype" panose="02040502050505030304" pitchFamily="18" charset="0"/>
              </a:rPr>
              <a:t>. </a:t>
            </a:r>
          </a:p>
          <a:p>
            <a:pPr marL="0" indent="0">
              <a:buNone/>
            </a:pPr>
            <a:r>
              <a:rPr lang="en-US" sz="1800" b="1" dirty="0" err="1">
                <a:solidFill>
                  <a:srgbClr val="0000FF"/>
                </a:solidFill>
                <a:latin typeface="Palatino Linotype" panose="02040502050505030304" pitchFamily="18" charset="0"/>
              </a:rPr>
              <a:t>Denileukin</a:t>
            </a:r>
            <a:r>
              <a:rPr lang="en-US" sz="1800" b="1" dirty="0">
                <a:solidFill>
                  <a:srgbClr val="0000FF"/>
                </a:solidFill>
                <a:latin typeface="Palatino Linotype" panose="02040502050505030304" pitchFamily="18" charset="0"/>
              </a:rPr>
              <a:t> </a:t>
            </a:r>
            <a:r>
              <a:rPr lang="en-US" sz="1800" b="1" dirty="0" err="1">
                <a:solidFill>
                  <a:srgbClr val="0000FF"/>
                </a:solidFill>
                <a:latin typeface="Palatino Linotype" panose="02040502050505030304" pitchFamily="18" charset="0"/>
              </a:rPr>
              <a:t>diftitox</a:t>
            </a:r>
            <a:r>
              <a:rPr lang="sr-Latn-RS" sz="1800" b="1" dirty="0">
                <a:solidFill>
                  <a:srgbClr val="0000FF"/>
                </a:solidFill>
                <a:latin typeface="Palatino Linotype" panose="02040502050505030304" pitchFamily="18" charset="0"/>
              </a:rPr>
              <a:t>,</a:t>
            </a:r>
            <a:r>
              <a:rPr lang="en-US" sz="1800" b="1" dirty="0">
                <a:latin typeface="Palatino Linotype" panose="02040502050505030304" pitchFamily="18" charset="0"/>
              </a:rPr>
              <a:t> an FDA-approved </a:t>
            </a:r>
            <a:r>
              <a:rPr lang="en-US" sz="1800" b="1" dirty="0">
                <a:solidFill>
                  <a:srgbClr val="00B050"/>
                </a:solidFill>
                <a:latin typeface="Palatino Linotype" panose="02040502050505030304" pitchFamily="18" charset="0"/>
              </a:rPr>
              <a:t>immunotoxin</a:t>
            </a:r>
            <a:r>
              <a:rPr lang="sr-Latn-RS" sz="1800" b="1" dirty="0">
                <a:solidFill>
                  <a:srgbClr val="00B050"/>
                </a:solidFill>
                <a:latin typeface="Palatino Linotype" panose="02040502050505030304" pitchFamily="18" charset="0"/>
              </a:rPr>
              <a:t>,</a:t>
            </a:r>
            <a:r>
              <a:rPr lang="en-US" sz="1800" b="1" dirty="0">
                <a:latin typeface="Palatino Linotype" panose="02040502050505030304" pitchFamily="18" charset="0"/>
              </a:rPr>
              <a:t> is a </a:t>
            </a:r>
            <a:r>
              <a:rPr lang="en-US" sz="1800" b="1" dirty="0">
                <a:solidFill>
                  <a:srgbClr val="FF0000"/>
                </a:solidFill>
                <a:latin typeface="Palatino Linotype" panose="02040502050505030304" pitchFamily="18" charset="0"/>
              </a:rPr>
              <a:t>recombinant fusion protein of human interleukin-2 (IL-2)</a:t>
            </a:r>
            <a:r>
              <a:rPr lang="en-US" sz="1800" b="1" dirty="0">
                <a:latin typeface="Palatino Linotype" panose="02040502050505030304" pitchFamily="18" charset="0"/>
              </a:rPr>
              <a:t> attached to </a:t>
            </a:r>
            <a:r>
              <a:rPr lang="en-US" sz="1800" b="1" dirty="0">
                <a:solidFill>
                  <a:srgbClr val="FF0000"/>
                </a:solidFill>
                <a:latin typeface="Palatino Linotype" panose="02040502050505030304" pitchFamily="18" charset="0"/>
              </a:rPr>
              <a:t>diphtheria toxin </a:t>
            </a:r>
            <a:r>
              <a:rPr lang="en-US" sz="1800" b="1" dirty="0">
                <a:latin typeface="Palatino Linotype" panose="02040502050505030304" pitchFamily="18" charset="0"/>
              </a:rPr>
              <a:t>fragments A and B</a:t>
            </a:r>
            <a:r>
              <a:rPr lang="sr-Latn-RS" sz="1800" b="1" dirty="0">
                <a:latin typeface="Palatino Linotype" panose="02040502050505030304" pitchFamily="18" charset="0"/>
              </a:rPr>
              <a:t>.</a:t>
            </a:r>
          </a:p>
          <a:p>
            <a:pPr marL="0" indent="0">
              <a:buNone/>
            </a:pPr>
            <a:r>
              <a:rPr lang="sr-Latn-RS" sz="1800" b="1" dirty="0">
                <a:latin typeface="Palatino Linotype" panose="02040502050505030304" pitchFamily="18" charset="0"/>
              </a:rPr>
              <a:t>I</a:t>
            </a:r>
            <a:r>
              <a:rPr lang="en-US" sz="1800" b="1" dirty="0">
                <a:latin typeface="Palatino Linotype" panose="02040502050505030304" pitchFamily="18" charset="0"/>
              </a:rPr>
              <a:t>t is used for the treatment of number of leukemias and lymphomas, including recurrent T-cell lymphoma, chronic lymphocytic leukemia, and B-cell non-Hodgkin’s lymphoma, </a:t>
            </a:r>
            <a:r>
              <a:rPr lang="sr-Latn-RS" sz="1800" b="1" dirty="0">
                <a:latin typeface="Palatino Linotype" panose="02040502050505030304" pitchFamily="18" charset="0"/>
              </a:rPr>
              <a:t>that express the CD25 subunit of the receptors for IL-2.</a:t>
            </a:r>
            <a:r>
              <a:rPr lang="en-US" sz="1800" b="1" dirty="0">
                <a:latin typeface="Palatino Linotype" panose="02040502050505030304" pitchFamily="18" charset="0"/>
              </a:rPr>
              <a:t> </a:t>
            </a:r>
          </a:p>
        </p:txBody>
      </p:sp>
      <p:sp>
        <p:nvSpPr>
          <p:cNvPr id="2" name="TextBox 1">
            <a:extLst>
              <a:ext uri="{FF2B5EF4-FFF2-40B4-BE49-F238E27FC236}">
                <a16:creationId xmlns:a16="http://schemas.microsoft.com/office/drawing/2014/main" id="{E6C6BA58-8892-F0DB-65F1-8052BAC5B171}"/>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pic>
        <p:nvPicPr>
          <p:cNvPr id="7170" name="Picture 2" descr="Immunotoxin therapy of cancer | Nature Reviews Cancer">
            <a:extLst>
              <a:ext uri="{FF2B5EF4-FFF2-40B4-BE49-F238E27FC236}">
                <a16:creationId xmlns:a16="http://schemas.microsoft.com/office/drawing/2014/main" id="{7181F211-15EE-D694-A23D-0200532092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96" y="3352843"/>
            <a:ext cx="4760218" cy="3538728"/>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4F14A62-EF89-CFBD-6B63-AF6A9CCB00A9}"/>
              </a:ext>
            </a:extLst>
          </p:cNvPr>
          <p:cNvSpPr txBox="1"/>
          <p:nvPr/>
        </p:nvSpPr>
        <p:spPr>
          <a:xfrm>
            <a:off x="35496" y="6429906"/>
            <a:ext cx="2808312" cy="461665"/>
          </a:xfrm>
          <a:prstGeom prst="rect">
            <a:avLst/>
          </a:prstGeom>
          <a:noFill/>
        </p:spPr>
        <p:txBody>
          <a:bodyPr wrap="square">
            <a:spAutoFit/>
          </a:bodyPr>
          <a:lstStyle/>
          <a:p>
            <a:r>
              <a:rPr lang="en-US" sz="1200" b="0" i="0" dirty="0" err="1">
                <a:solidFill>
                  <a:srgbClr val="212121"/>
                </a:solidFill>
                <a:effectLst/>
                <a:latin typeface="Palatino Linotype" panose="02040502050505030304" pitchFamily="18" charset="0"/>
              </a:rPr>
              <a:t>Pastan</a:t>
            </a:r>
            <a:r>
              <a:rPr lang="en-US" sz="1200" b="0" i="0" dirty="0">
                <a:solidFill>
                  <a:srgbClr val="212121"/>
                </a:solidFill>
                <a:effectLst/>
                <a:latin typeface="Palatino Linotype" panose="02040502050505030304" pitchFamily="18" charset="0"/>
              </a:rPr>
              <a:t> I, et al. Nat Rev Cancer. 2006;6(7):559-65. </a:t>
            </a:r>
            <a:endParaRPr lang="en-US" sz="1200" dirty="0">
              <a:latin typeface="Palatino Linotype" panose="02040502050505030304" pitchFamily="18" charset="0"/>
            </a:endParaRPr>
          </a:p>
        </p:txBody>
      </p:sp>
      <p:pic>
        <p:nvPicPr>
          <p:cNvPr id="11" name="Picture 10">
            <a:extLst>
              <a:ext uri="{FF2B5EF4-FFF2-40B4-BE49-F238E27FC236}">
                <a16:creationId xmlns:a16="http://schemas.microsoft.com/office/drawing/2014/main" id="{B55F3966-EEB8-FAA2-9800-FE647F8F5CAF}"/>
              </a:ext>
            </a:extLst>
          </p:cNvPr>
          <p:cNvPicPr>
            <a:picLocks noChangeAspect="1"/>
          </p:cNvPicPr>
          <p:nvPr/>
        </p:nvPicPr>
        <p:blipFill>
          <a:blip r:embed="rId3"/>
          <a:stretch>
            <a:fillRect/>
          </a:stretch>
        </p:blipFill>
        <p:spPr>
          <a:xfrm>
            <a:off x="4860032" y="3352843"/>
            <a:ext cx="4221804" cy="3244174"/>
          </a:xfrm>
          <a:prstGeom prst="rect">
            <a:avLst/>
          </a:prstGeom>
        </p:spPr>
      </p:pic>
      <p:sp>
        <p:nvSpPr>
          <p:cNvPr id="13" name="TextBox 12">
            <a:extLst>
              <a:ext uri="{FF2B5EF4-FFF2-40B4-BE49-F238E27FC236}">
                <a16:creationId xmlns:a16="http://schemas.microsoft.com/office/drawing/2014/main" id="{3934A27F-F7F8-89CC-17DB-A1431C550147}"/>
              </a:ext>
            </a:extLst>
          </p:cNvPr>
          <p:cNvSpPr txBox="1"/>
          <p:nvPr/>
        </p:nvSpPr>
        <p:spPr>
          <a:xfrm>
            <a:off x="4972714" y="6597017"/>
            <a:ext cx="4056708"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Foss F. et al Semin Oncol. 2006 Feb;33(1 Suppl 3):S11-6.</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11755106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923E02-4B5B-635A-4A1C-917CFEA99690}"/>
              </a:ext>
            </a:extLst>
          </p:cNvPr>
          <p:cNvSpPr>
            <a:spLocks noGrp="1"/>
          </p:cNvSpPr>
          <p:nvPr>
            <p:ph idx="1"/>
          </p:nvPr>
        </p:nvSpPr>
        <p:spPr>
          <a:xfrm>
            <a:off x="539552" y="620688"/>
            <a:ext cx="8136904" cy="6120680"/>
          </a:xfrm>
        </p:spPr>
        <p:txBody>
          <a:bodyPr>
            <a:normAutofit lnSpcReduction="10000"/>
          </a:bodyPr>
          <a:lstStyle/>
          <a:p>
            <a:pPr marL="0" indent="0" algn="ctr">
              <a:buNone/>
            </a:pPr>
            <a:r>
              <a:rPr lang="en-US" sz="2600" b="1" dirty="0">
                <a:solidFill>
                  <a:srgbClr val="002060"/>
                </a:solidFill>
                <a:latin typeface="Palatino Linotype" panose="02040502050505030304" pitchFamily="18" charset="0"/>
              </a:rPr>
              <a:t>Recently, the </a:t>
            </a:r>
            <a:r>
              <a:rPr lang="en-US" sz="2600" b="1" dirty="0" err="1">
                <a:solidFill>
                  <a:srgbClr val="002060"/>
                </a:solidFill>
                <a:latin typeface="Palatino Linotype" panose="02040502050505030304" pitchFamily="18" charset="0"/>
              </a:rPr>
              <a:t>mAb</a:t>
            </a:r>
            <a:r>
              <a:rPr lang="en-US" sz="2600" b="1" dirty="0">
                <a:solidFill>
                  <a:srgbClr val="002060"/>
                </a:solidFill>
                <a:latin typeface="Palatino Linotype" panose="02040502050505030304" pitchFamily="18" charset="0"/>
              </a:rPr>
              <a:t>-based strategies have moved away from targeting only tumor antigens and instead focused on targeting immune cells in order to enhance their antitumor capabilities. </a:t>
            </a:r>
          </a:p>
          <a:p>
            <a:pPr marL="0" indent="0" algn="ctr">
              <a:buNone/>
            </a:pPr>
            <a:endParaRPr lang="en-US" sz="2600" b="1" dirty="0">
              <a:solidFill>
                <a:srgbClr val="002060"/>
              </a:solidFill>
              <a:latin typeface="Palatino Linotype" panose="02040502050505030304" pitchFamily="18" charset="0"/>
            </a:endParaRPr>
          </a:p>
          <a:p>
            <a:pPr marL="0" indent="0" algn="ctr">
              <a:buNone/>
            </a:pPr>
            <a:endParaRPr lang="en-US" sz="2600" b="1" dirty="0">
              <a:latin typeface="Palatino Linotype" panose="02040502050505030304" pitchFamily="18" charset="0"/>
            </a:endParaRPr>
          </a:p>
          <a:p>
            <a:pPr marL="0" indent="0" algn="ctr">
              <a:buNone/>
            </a:pPr>
            <a:endParaRPr lang="en-US" sz="2600" b="1" dirty="0">
              <a:latin typeface="Palatino Linotype" panose="02040502050505030304" pitchFamily="18" charset="0"/>
            </a:endParaRPr>
          </a:p>
          <a:p>
            <a:pPr marL="0" indent="0" algn="ctr">
              <a:buNone/>
            </a:pPr>
            <a:endParaRPr lang="en-US" sz="2600" b="1" dirty="0">
              <a:latin typeface="Palatino Linotype" panose="02040502050505030304" pitchFamily="18" charset="0"/>
            </a:endParaRPr>
          </a:p>
          <a:p>
            <a:pPr marL="0" indent="0" algn="ctr">
              <a:buNone/>
            </a:pPr>
            <a:endParaRPr lang="en-US" sz="2600" b="1" dirty="0">
              <a:latin typeface="Palatino Linotype" panose="02040502050505030304" pitchFamily="18" charset="0"/>
            </a:endParaRPr>
          </a:p>
          <a:p>
            <a:pPr marL="0" indent="0" algn="ctr">
              <a:buNone/>
            </a:pPr>
            <a:endParaRPr lang="en-US" sz="2600" b="1" dirty="0">
              <a:solidFill>
                <a:srgbClr val="C00000"/>
              </a:solidFill>
              <a:latin typeface="Palatino Linotype" panose="02040502050505030304" pitchFamily="18" charset="0"/>
            </a:endParaRPr>
          </a:p>
          <a:p>
            <a:pPr marL="0" indent="0" algn="ctr">
              <a:buNone/>
            </a:pPr>
            <a:r>
              <a:rPr lang="en-US" sz="2600" b="1" dirty="0">
                <a:solidFill>
                  <a:srgbClr val="C00000"/>
                </a:solidFill>
                <a:latin typeface="Palatino Linotype" panose="02040502050505030304" pitchFamily="18" charset="0"/>
              </a:rPr>
              <a:t>Bispecific antibodies (</a:t>
            </a:r>
            <a:r>
              <a:rPr lang="en-US" sz="2600" b="1" dirty="0" err="1">
                <a:solidFill>
                  <a:srgbClr val="C00000"/>
                </a:solidFill>
                <a:latin typeface="Palatino Linotype" panose="02040502050505030304" pitchFamily="18" charset="0"/>
              </a:rPr>
              <a:t>BsAbs</a:t>
            </a:r>
            <a:r>
              <a:rPr lang="en-US" sz="2600" b="1" dirty="0">
                <a:solidFill>
                  <a:srgbClr val="C00000"/>
                </a:solidFill>
                <a:latin typeface="Palatino Linotype" panose="02040502050505030304" pitchFamily="18" charset="0"/>
              </a:rPr>
              <a:t>) </a:t>
            </a:r>
            <a:r>
              <a:rPr lang="en-US" sz="2600" b="1" dirty="0">
                <a:solidFill>
                  <a:srgbClr val="002060"/>
                </a:solidFill>
                <a:latin typeface="Palatino Linotype" panose="02040502050505030304" pitchFamily="18" charset="0"/>
              </a:rPr>
              <a:t>have acquired much attention as the next generation strategy of tumor immunotherapy, which overwhelmingly focus on T cell recruitment and dual receptors blockade.</a:t>
            </a:r>
          </a:p>
          <a:p>
            <a:pPr marL="0" indent="0" algn="ctr">
              <a:buNone/>
            </a:pPr>
            <a:endParaRPr lang="en-US" sz="2600" b="1" dirty="0">
              <a:solidFill>
                <a:srgbClr val="002060"/>
              </a:solidFill>
              <a:latin typeface="Palatino Linotype" panose="02040502050505030304" pitchFamily="18" charset="0"/>
            </a:endParaRPr>
          </a:p>
        </p:txBody>
      </p:sp>
      <p:pic>
        <p:nvPicPr>
          <p:cNvPr id="4" name="Picture 2">
            <a:extLst>
              <a:ext uri="{FF2B5EF4-FFF2-40B4-BE49-F238E27FC236}">
                <a16:creationId xmlns:a16="http://schemas.microsoft.com/office/drawing/2014/main" id="{A7357A9E-0B9E-2C66-2092-86E164B6CE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843" y="2204864"/>
            <a:ext cx="2852903" cy="241059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D668A35-EC74-7D70-6DBF-C9CD55512AA1}"/>
              </a:ext>
            </a:extLst>
          </p:cNvPr>
          <p:cNvSpPr txBox="1"/>
          <p:nvPr/>
        </p:nvSpPr>
        <p:spPr>
          <a:xfrm>
            <a:off x="5292080" y="4387338"/>
            <a:ext cx="4572000" cy="246221"/>
          </a:xfrm>
          <a:prstGeom prst="rect">
            <a:avLst/>
          </a:prstGeom>
          <a:noFill/>
        </p:spPr>
        <p:txBody>
          <a:bodyPr wrap="square">
            <a:spAutoFit/>
          </a:bodyPr>
          <a:lstStyle/>
          <a:p>
            <a:pPr marL="0" indent="0" algn="ctr">
              <a:buNone/>
            </a:pPr>
            <a:r>
              <a:rPr lang="en-US" sz="1000" b="1" dirty="0">
                <a:latin typeface="Palatino Linotype" panose="02040502050505030304" pitchFamily="18" charset="0"/>
              </a:rPr>
              <a:t>https://www.genscript.com/bispecific-antibody.html</a:t>
            </a:r>
          </a:p>
        </p:txBody>
      </p:sp>
      <p:sp>
        <p:nvSpPr>
          <p:cNvPr id="7" name="TextBox 6">
            <a:extLst>
              <a:ext uri="{FF2B5EF4-FFF2-40B4-BE49-F238E27FC236}">
                <a16:creationId xmlns:a16="http://schemas.microsoft.com/office/drawing/2014/main" id="{18B89DB9-3462-4EE7-4D48-A54C66F661E4}"/>
              </a:ext>
            </a:extLst>
          </p:cNvPr>
          <p:cNvSpPr txBox="1"/>
          <p:nvPr/>
        </p:nvSpPr>
        <p:spPr>
          <a:xfrm>
            <a:off x="3563888" y="3683534"/>
            <a:ext cx="864096" cy="369332"/>
          </a:xfrm>
          <a:prstGeom prst="rect">
            <a:avLst/>
          </a:prstGeom>
          <a:noFill/>
        </p:spPr>
        <p:txBody>
          <a:bodyPr wrap="square" rtlCol="0">
            <a:spAutoFit/>
          </a:bodyPr>
          <a:lstStyle/>
          <a:p>
            <a:r>
              <a:rPr lang="en-US" b="1" dirty="0" err="1"/>
              <a:t>BsAbs</a:t>
            </a:r>
            <a:endParaRPr lang="en-US" b="1" dirty="0"/>
          </a:p>
        </p:txBody>
      </p:sp>
    </p:spTree>
    <p:extLst>
      <p:ext uri="{BB962C8B-B14F-4D97-AF65-F5344CB8AC3E}">
        <p14:creationId xmlns:p14="http://schemas.microsoft.com/office/powerpoint/2010/main" val="42430201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31CCF6-14C2-4996-D79A-3ACB46C1551F}"/>
              </a:ext>
            </a:extLst>
          </p:cNvPr>
          <p:cNvSpPr>
            <a:spLocks noGrp="1"/>
          </p:cNvSpPr>
          <p:nvPr>
            <p:ph idx="1"/>
          </p:nvPr>
        </p:nvSpPr>
        <p:spPr>
          <a:xfrm>
            <a:off x="42677" y="116632"/>
            <a:ext cx="9058646" cy="2413549"/>
          </a:xfrm>
        </p:spPr>
        <p:txBody>
          <a:bodyPr>
            <a:noAutofit/>
          </a:bodyPr>
          <a:lstStyle/>
          <a:p>
            <a:pPr marL="0" indent="0" algn="ctr">
              <a:buNone/>
            </a:pPr>
            <a:r>
              <a:rPr lang="en-US" sz="2000" b="1" i="0" dirty="0">
                <a:solidFill>
                  <a:srgbClr val="C00000"/>
                </a:solidFill>
                <a:effectLst/>
                <a:latin typeface="Palatino Linotype" panose="02040502050505030304" pitchFamily="18" charset="0"/>
              </a:rPr>
              <a:t>Bispecific antibodies are modified antibodies that can simultaneously bind two separate and unique antigens (or different epitopes of the same antigen).</a:t>
            </a:r>
          </a:p>
          <a:p>
            <a:pPr marL="0" indent="0" algn="ctr">
              <a:buNone/>
            </a:pPr>
            <a:endParaRPr lang="en-US" sz="1000" b="1" i="0" dirty="0">
              <a:solidFill>
                <a:srgbClr val="002060"/>
              </a:solidFill>
              <a:effectLst/>
              <a:latin typeface="Palatino Linotype" panose="02040502050505030304" pitchFamily="18" charset="0"/>
            </a:endParaRPr>
          </a:p>
          <a:p>
            <a:pPr marL="0" indent="0" algn="ctr">
              <a:buNone/>
            </a:pPr>
            <a:r>
              <a:rPr lang="en-US" sz="2000" b="1" i="0" dirty="0">
                <a:solidFill>
                  <a:srgbClr val="002060"/>
                </a:solidFill>
                <a:effectLst/>
                <a:latin typeface="Palatino Linotype" panose="02040502050505030304" pitchFamily="18" charset="0"/>
              </a:rPr>
              <a:t>They </a:t>
            </a:r>
            <a:r>
              <a:rPr lang="en-US" sz="2000" b="1" i="0" u="sng" dirty="0">
                <a:solidFill>
                  <a:srgbClr val="002060"/>
                </a:solidFill>
                <a:effectLst/>
                <a:latin typeface="Palatino Linotype" panose="02040502050505030304" pitchFamily="18" charset="0"/>
              </a:rPr>
              <a:t>can be classified into three categories</a:t>
            </a:r>
          </a:p>
          <a:p>
            <a:pPr marL="0" indent="0" algn="ctr">
              <a:buNone/>
            </a:pPr>
            <a:r>
              <a:rPr lang="en-US" sz="2000" b="1" i="0" dirty="0">
                <a:solidFill>
                  <a:srgbClr val="002060"/>
                </a:solidFill>
                <a:effectLst/>
                <a:latin typeface="Palatino Linotype" panose="02040502050505030304" pitchFamily="18" charset="0"/>
              </a:rPr>
              <a:t> based  on their mechanism of action: </a:t>
            </a:r>
          </a:p>
          <a:p>
            <a:pPr marL="0" indent="0" algn="ctr">
              <a:buNone/>
            </a:pPr>
            <a:r>
              <a:rPr lang="en-US" sz="2000" b="1" i="0" dirty="0">
                <a:solidFill>
                  <a:srgbClr val="002060"/>
                </a:solidFill>
                <a:effectLst/>
                <a:latin typeface="Palatino Linotype" panose="02040502050505030304" pitchFamily="18" charset="0"/>
              </a:rPr>
              <a:t>bridging cells, bridging receptors, and bridging cytokines. </a:t>
            </a:r>
            <a:endParaRPr lang="en-US" sz="2000" b="1" dirty="0">
              <a:solidFill>
                <a:srgbClr val="002060"/>
              </a:solidFill>
              <a:latin typeface="Palatino Linotype" panose="02040502050505030304" pitchFamily="18" charset="0"/>
            </a:endParaRPr>
          </a:p>
        </p:txBody>
      </p:sp>
      <p:pic>
        <p:nvPicPr>
          <p:cNvPr id="4" name="Picture 6">
            <a:extLst>
              <a:ext uri="{FF2B5EF4-FFF2-40B4-BE49-F238E27FC236}">
                <a16:creationId xmlns:a16="http://schemas.microsoft.com/office/drawing/2014/main" id="{8DA48210-6255-E300-DB1F-99D64A6510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5776" y="2473616"/>
            <a:ext cx="4400622" cy="438438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7FF034B-54C0-CEFA-45EC-0C6911E5A2BF}"/>
              </a:ext>
            </a:extLst>
          </p:cNvPr>
          <p:cNvSpPr txBox="1"/>
          <p:nvPr/>
        </p:nvSpPr>
        <p:spPr>
          <a:xfrm>
            <a:off x="5436096" y="6581001"/>
            <a:ext cx="3707904"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Sun Y, et al. Acta Pharm Sin B. 2023;13(9):3583-3597.</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24021611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2D957-0792-1F11-EA3A-ACF09ABAEA6F}"/>
              </a:ext>
            </a:extLst>
          </p:cNvPr>
          <p:cNvSpPr>
            <a:spLocks noGrp="1"/>
          </p:cNvSpPr>
          <p:nvPr>
            <p:ph type="title"/>
          </p:nvPr>
        </p:nvSpPr>
        <p:spPr>
          <a:xfrm>
            <a:off x="457200" y="0"/>
            <a:ext cx="8363272" cy="1052736"/>
          </a:xfrm>
        </p:spPr>
        <p:txBody>
          <a:bodyPr>
            <a:noAutofit/>
          </a:bodyPr>
          <a:lstStyle/>
          <a:p>
            <a:r>
              <a:rPr lang="en-US" sz="3500" b="1" i="0" dirty="0">
                <a:solidFill>
                  <a:srgbClr val="002060"/>
                </a:solidFill>
                <a:effectLst/>
                <a:latin typeface="Palatino Linotype" panose="02040502050505030304" pitchFamily="18" charset="0"/>
              </a:rPr>
              <a:t>Mechanisms of action of </a:t>
            </a:r>
            <a:r>
              <a:rPr lang="en-US" sz="3500" b="1" dirty="0">
                <a:solidFill>
                  <a:srgbClr val="C00000"/>
                </a:solidFill>
                <a:latin typeface="Palatino Linotype" panose="02040502050505030304" pitchFamily="18" charset="0"/>
              </a:rPr>
              <a:t>bispecific antibodies </a:t>
            </a:r>
            <a:endParaRPr lang="en-US" sz="3500" dirty="0">
              <a:latin typeface="Palatino Linotype" panose="02040502050505030304" pitchFamily="18" charset="0"/>
            </a:endParaRPr>
          </a:p>
        </p:txBody>
      </p:sp>
      <p:sp>
        <p:nvSpPr>
          <p:cNvPr id="3" name="Content Placeholder 2">
            <a:extLst>
              <a:ext uri="{FF2B5EF4-FFF2-40B4-BE49-F238E27FC236}">
                <a16:creationId xmlns:a16="http://schemas.microsoft.com/office/drawing/2014/main" id="{65615A94-EEB3-6D49-31DC-F9BDFAEDA7D4}"/>
              </a:ext>
            </a:extLst>
          </p:cNvPr>
          <p:cNvSpPr>
            <a:spLocks noGrp="1"/>
          </p:cNvSpPr>
          <p:nvPr>
            <p:ph idx="1"/>
          </p:nvPr>
        </p:nvSpPr>
        <p:spPr>
          <a:xfrm>
            <a:off x="155762" y="1410948"/>
            <a:ext cx="8988238" cy="2810140"/>
          </a:xfrm>
        </p:spPr>
        <p:txBody>
          <a:bodyPr>
            <a:normAutofit fontScale="92500" lnSpcReduction="20000"/>
          </a:bodyPr>
          <a:lstStyle/>
          <a:p>
            <a:pPr>
              <a:buFont typeface="+mj-lt"/>
              <a:buAutoNum type="arabicPeriod"/>
            </a:pPr>
            <a:r>
              <a:rPr lang="en-US" sz="1800" b="1" dirty="0">
                <a:latin typeface="Palatino Linotype" panose="02040502050505030304" pitchFamily="18" charset="0"/>
              </a:rPr>
              <a:t>Some </a:t>
            </a:r>
            <a:r>
              <a:rPr lang="en-US" sz="1800" b="1" dirty="0" err="1">
                <a:latin typeface="Palatino Linotype" panose="02040502050505030304" pitchFamily="18" charset="0"/>
              </a:rPr>
              <a:t>BsAbs</a:t>
            </a:r>
            <a:r>
              <a:rPr lang="en-US" sz="1800" b="1" dirty="0">
                <a:latin typeface="Palatino Linotype" panose="02040502050505030304" pitchFamily="18" charset="0"/>
              </a:rPr>
              <a:t> play the role of immune cell connector, connecting immune cells to tumor cells and enabling immune cells to exert their killing effect of immune cells. Actually, the primary application of </a:t>
            </a:r>
            <a:r>
              <a:rPr lang="en-US" sz="1800" b="1" dirty="0" err="1">
                <a:latin typeface="Palatino Linotype" panose="02040502050505030304" pitchFamily="18" charset="0"/>
              </a:rPr>
              <a:t>BsAbs</a:t>
            </a:r>
            <a:r>
              <a:rPr lang="en-US" sz="1800" b="1" dirty="0">
                <a:latin typeface="Palatino Linotype" panose="02040502050505030304" pitchFamily="18" charset="0"/>
              </a:rPr>
              <a:t> have been to redirect cytotoxic immune effector cells for enhanced killing of tumor cells by ADCC and other immune mechanisms.</a:t>
            </a:r>
          </a:p>
          <a:p>
            <a:pPr>
              <a:buFont typeface="+mj-lt"/>
              <a:buAutoNum type="arabicPeriod"/>
            </a:pPr>
            <a:r>
              <a:rPr lang="en-US" sz="1800" b="1" dirty="0">
                <a:latin typeface="Palatino Linotype" panose="02040502050505030304" pitchFamily="18" charset="0"/>
              </a:rPr>
              <a:t>Some </a:t>
            </a:r>
            <a:r>
              <a:rPr lang="en-US" sz="1800" b="1" dirty="0" err="1">
                <a:latin typeface="Palatino Linotype" panose="02040502050505030304" pitchFamily="18" charset="0"/>
              </a:rPr>
              <a:t>BsAbs</a:t>
            </a:r>
            <a:r>
              <a:rPr lang="en-US" sz="1800" b="1" dirty="0">
                <a:latin typeface="Palatino Linotype" panose="02040502050505030304" pitchFamily="18" charset="0"/>
              </a:rPr>
              <a:t> release immune cells from an immunosuppressed state for dual-targeted immune checkpoints, such as PD1 and CTLA-4.</a:t>
            </a:r>
          </a:p>
          <a:p>
            <a:pPr>
              <a:buFont typeface="+mj-lt"/>
              <a:buAutoNum type="arabicPeriod"/>
            </a:pPr>
            <a:r>
              <a:rPr lang="en-US" sz="1800" b="1" dirty="0" err="1">
                <a:latin typeface="Palatino Linotype" panose="02040502050505030304" pitchFamily="18" charset="0"/>
              </a:rPr>
              <a:t>BsAbs</a:t>
            </a:r>
            <a:r>
              <a:rPr lang="en-US" sz="1800" b="1" dirty="0">
                <a:latin typeface="Palatino Linotype" panose="02040502050505030304" pitchFamily="18" charset="0"/>
              </a:rPr>
              <a:t> also target receptor for growth factors on the tumor cells, blocking dual signaling pathways. The main targets are HER2, HER3, VEGF, EGFR, DLL1, and Ang-2.</a:t>
            </a:r>
          </a:p>
          <a:p>
            <a:pPr>
              <a:buFont typeface="+mj-lt"/>
              <a:buAutoNum type="arabicPeriod"/>
            </a:pPr>
            <a:r>
              <a:rPr lang="en-US" sz="1800" b="1" dirty="0">
                <a:latin typeface="Palatino Linotype" panose="02040502050505030304" pitchFamily="18" charset="0"/>
              </a:rPr>
              <a:t>Some </a:t>
            </a:r>
            <a:r>
              <a:rPr lang="en-US" sz="1800" b="1" dirty="0" err="1">
                <a:latin typeface="Palatino Linotype" panose="02040502050505030304" pitchFamily="18" charset="0"/>
              </a:rPr>
              <a:t>BsAbs</a:t>
            </a:r>
            <a:r>
              <a:rPr lang="en-US" sz="1800" b="1" dirty="0">
                <a:latin typeface="Palatino Linotype" panose="02040502050505030304" pitchFamily="18" charset="0"/>
              </a:rPr>
              <a:t> target cytokines and inflammatory mediators in the tumor microenvironment.</a:t>
            </a:r>
          </a:p>
        </p:txBody>
      </p:sp>
      <p:pic>
        <p:nvPicPr>
          <p:cNvPr id="2052" name="Picture 4" descr="figure 1">
            <a:extLst>
              <a:ext uri="{FF2B5EF4-FFF2-40B4-BE49-F238E27FC236}">
                <a16:creationId xmlns:a16="http://schemas.microsoft.com/office/drawing/2014/main" id="{E5B4819C-5AEE-C06E-D671-A7577997BA3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4301919"/>
            <a:ext cx="2366262" cy="229026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Schematic diagram of the mechanism of action of Cadonilimab. Cadonilimab targets PD-1/CTLA-4 and can bind TILs quadrivalent, resulting in preferential enrichment in the tumor microenvironment. Peripherally, Cadonilimab reduces the risk of activated T cells attacking healthy tissue, thereby mitigating toxicity concerns outside the tumor">
            <a:extLst>
              <a:ext uri="{FF2B5EF4-FFF2-40B4-BE49-F238E27FC236}">
                <a16:creationId xmlns:a16="http://schemas.microsoft.com/office/drawing/2014/main" id="{F4CA15F7-4080-FC4C-89CD-A9C6BE1224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4149898"/>
            <a:ext cx="4408165" cy="257748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332D962-A3EC-6FBB-7FDD-BE07E8853FA8}"/>
              </a:ext>
            </a:extLst>
          </p:cNvPr>
          <p:cNvSpPr txBox="1"/>
          <p:nvPr/>
        </p:nvSpPr>
        <p:spPr>
          <a:xfrm>
            <a:off x="0" y="6581001"/>
            <a:ext cx="5629660"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Singh A, et al. Br J Cancer. 2021;124(6):1037-1048. </a:t>
            </a:r>
            <a:endParaRPr lang="en-US" sz="1200" dirty="0">
              <a:latin typeface="Palatino Linotype" panose="02040502050505030304" pitchFamily="18" charset="0"/>
            </a:endParaRPr>
          </a:p>
        </p:txBody>
      </p:sp>
      <p:sp>
        <p:nvSpPr>
          <p:cNvPr id="10" name="TextBox 9">
            <a:extLst>
              <a:ext uri="{FF2B5EF4-FFF2-40B4-BE49-F238E27FC236}">
                <a16:creationId xmlns:a16="http://schemas.microsoft.com/office/drawing/2014/main" id="{F0A37CCC-A83D-F1E1-6FFB-B47E94793A7E}"/>
              </a:ext>
            </a:extLst>
          </p:cNvPr>
          <p:cNvSpPr txBox="1"/>
          <p:nvPr/>
        </p:nvSpPr>
        <p:spPr>
          <a:xfrm>
            <a:off x="4572000" y="6621235"/>
            <a:ext cx="4593944" cy="276999"/>
          </a:xfrm>
          <a:prstGeom prst="rect">
            <a:avLst/>
          </a:prstGeom>
          <a:noFill/>
        </p:spPr>
        <p:txBody>
          <a:bodyPr wrap="square">
            <a:spAutoFit/>
          </a:bodyPr>
          <a:lstStyle/>
          <a:p>
            <a:r>
              <a:rPr lang="en-US" sz="1200" b="0" i="0" u="none" strike="noStrike" baseline="0" dirty="0">
                <a:latin typeface="Palatino Linotype" panose="02040502050505030304" pitchFamily="18" charset="0"/>
              </a:rPr>
              <a:t>Huang </a:t>
            </a:r>
            <a:r>
              <a:rPr lang="en-US" sz="1200" b="0" i="1" u="none" strike="noStrike" baseline="0" dirty="0">
                <a:latin typeface="Palatino Linotype" panose="02040502050505030304" pitchFamily="18" charset="0"/>
              </a:rPr>
              <a:t>et al. Clinical Cancer Bulletin (2023) 2:1</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35248410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159137" y="568378"/>
            <a:ext cx="8825726" cy="1780502"/>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err="1">
                <a:latin typeface="Palatino Linotype" panose="02040502050505030304" pitchFamily="18" charset="0"/>
              </a:rPr>
              <a:t>BsAbs</a:t>
            </a:r>
            <a:r>
              <a:rPr lang="en-US" sz="1800" b="1" dirty="0">
                <a:latin typeface="Palatino Linotype" panose="02040502050505030304" pitchFamily="18" charset="0"/>
              </a:rPr>
              <a:t> can redirect cytotoxic effector cells to tumor cells. This type of antibody can recruit immune cells (such as T cells, NK cells, and macrophages) to the tumor area to exert cytotoxic effects. One antigen-binding site of the </a:t>
            </a:r>
            <a:r>
              <a:rPr lang="en-US" sz="1800" b="1" dirty="0" err="1">
                <a:latin typeface="Palatino Linotype" panose="02040502050505030304" pitchFamily="18" charset="0"/>
              </a:rPr>
              <a:t>BsAb</a:t>
            </a:r>
            <a:r>
              <a:rPr lang="en-US" sz="1800" b="1" dirty="0">
                <a:latin typeface="Palatino Linotype" panose="02040502050505030304" pitchFamily="18" charset="0"/>
              </a:rPr>
              <a:t> binds to specific antigens expressed on tumor cells, while the other one bridges and activates effector cells such as macrophages and cytotoxic CD8</a:t>
            </a:r>
            <a:r>
              <a:rPr lang="en-US" sz="1800" b="1" baseline="30000" dirty="0">
                <a:latin typeface="Palatino Linotype" panose="02040502050505030304" pitchFamily="18" charset="0"/>
              </a:rPr>
              <a:t>+</a:t>
            </a:r>
            <a:r>
              <a:rPr lang="en-US" sz="1800" b="1" dirty="0">
                <a:latin typeface="Palatino Linotype" panose="02040502050505030304" pitchFamily="18" charset="0"/>
              </a:rPr>
              <a:t>T lymphocytes (CTL). CD3 is the most common targeted protein expressed on T cells… </a:t>
            </a:r>
          </a:p>
          <a:p>
            <a:pPr marL="0" indent="0">
              <a:buNone/>
            </a:pPr>
            <a:endParaRPr lang="en-US" sz="1800" b="1" dirty="0">
              <a:latin typeface="Palatino Linotype" panose="02040502050505030304" pitchFamily="18" charset="0"/>
            </a:endParaRPr>
          </a:p>
        </p:txBody>
      </p:sp>
      <p:sp>
        <p:nvSpPr>
          <p:cNvPr id="2" name="TextBox 1">
            <a:extLst>
              <a:ext uri="{FF2B5EF4-FFF2-40B4-BE49-F238E27FC236}">
                <a16:creationId xmlns:a16="http://schemas.microsoft.com/office/drawing/2014/main" id="{E6C6BA58-8892-F0DB-65F1-8052BAC5B171}"/>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pic>
        <p:nvPicPr>
          <p:cNvPr id="3" name="Picture 4" descr="figure 1">
            <a:extLst>
              <a:ext uri="{FF2B5EF4-FFF2-40B4-BE49-F238E27FC236}">
                <a16:creationId xmlns:a16="http://schemas.microsoft.com/office/drawing/2014/main" id="{64D7C488-E8AB-7230-0F36-3A0EC24A69A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2578597"/>
            <a:ext cx="3989166" cy="386104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4EA7715-1220-F28C-5198-0CEE61C7C51D}"/>
              </a:ext>
            </a:extLst>
          </p:cNvPr>
          <p:cNvSpPr txBox="1"/>
          <p:nvPr/>
        </p:nvSpPr>
        <p:spPr>
          <a:xfrm>
            <a:off x="2411760" y="6533781"/>
            <a:ext cx="5629660"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Singh A, et al. Br J Cancer. 2021;124(6):1037-1048. </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16750096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159137" y="233427"/>
            <a:ext cx="8825726" cy="1827421"/>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a:latin typeface="Palatino Linotype" panose="02040502050505030304" pitchFamily="18" charset="0"/>
              </a:rPr>
              <a:t>…For example, </a:t>
            </a:r>
            <a:r>
              <a:rPr lang="en-US" sz="1800" b="1" dirty="0">
                <a:solidFill>
                  <a:srgbClr val="0000FF"/>
                </a:solidFill>
                <a:latin typeface="Palatino Linotype" panose="02040502050505030304" pitchFamily="18" charset="0"/>
              </a:rPr>
              <a:t>blinatumomab</a:t>
            </a:r>
            <a:r>
              <a:rPr lang="en-US" sz="1800" b="1" dirty="0">
                <a:latin typeface="Palatino Linotype" panose="02040502050505030304" pitchFamily="18" charset="0"/>
              </a:rPr>
              <a:t> is an FDA-approved bispecific antibody with </a:t>
            </a:r>
            <a:r>
              <a:rPr lang="en-US" sz="1800" b="1" dirty="0">
                <a:solidFill>
                  <a:srgbClr val="C00000"/>
                </a:solidFill>
                <a:latin typeface="Palatino Linotype" panose="02040502050505030304" pitchFamily="18" charset="0"/>
              </a:rPr>
              <a:t>specificity for CD3-positive T cells </a:t>
            </a:r>
            <a:r>
              <a:rPr lang="en-US" sz="1800" b="1" dirty="0">
                <a:latin typeface="Palatino Linotype" panose="02040502050505030304" pitchFamily="18" charset="0"/>
              </a:rPr>
              <a:t>and </a:t>
            </a:r>
            <a:r>
              <a:rPr lang="en-US" sz="1800" b="1" dirty="0">
                <a:solidFill>
                  <a:srgbClr val="C00000"/>
                </a:solidFill>
                <a:latin typeface="Palatino Linotype" panose="02040502050505030304" pitchFamily="18" charset="0"/>
              </a:rPr>
              <a:t>CD19-positive leukemic cells</a:t>
            </a:r>
            <a:r>
              <a:rPr lang="en-US" sz="1800" b="1" dirty="0">
                <a:latin typeface="Palatino Linotype" panose="02040502050505030304" pitchFamily="18" charset="0"/>
              </a:rPr>
              <a:t>. It functions by bringing the T cells in close proximity to the malignant B cells, resulting in cytotoxic kill of tumor cells. The drug is approved by the FDA for  treatment of Philadelphia-chromosome-negative relapsed or refractory precursor B-cell acute lymphocytic leukemia (pre-B-ALL).</a:t>
            </a:r>
          </a:p>
          <a:p>
            <a:pPr marL="0" indent="0">
              <a:buNone/>
            </a:pPr>
            <a:endParaRPr lang="en-US" sz="1800" b="1" dirty="0">
              <a:latin typeface="Palatino Linotype" panose="02040502050505030304" pitchFamily="18" charset="0"/>
            </a:endParaRPr>
          </a:p>
        </p:txBody>
      </p:sp>
      <p:pic>
        <p:nvPicPr>
          <p:cNvPr id="4098" name="Picture 2" descr="Blinatumomab structure and mechanism of action. Abbreviation: TNF α, tumor necrosis factor alpha.  ">
            <a:extLst>
              <a:ext uri="{FF2B5EF4-FFF2-40B4-BE49-F238E27FC236}">
                <a16:creationId xmlns:a16="http://schemas.microsoft.com/office/drawing/2014/main" id="{C14FBA52-3AFB-A5BC-2BA0-57A8EE7C25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2393668"/>
            <a:ext cx="3415085" cy="423090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58ABE2C-E7A2-D118-B8FE-8E183FC95C13}"/>
              </a:ext>
            </a:extLst>
          </p:cNvPr>
          <p:cNvSpPr txBox="1"/>
          <p:nvPr/>
        </p:nvSpPr>
        <p:spPr>
          <a:xfrm>
            <a:off x="5148064" y="6590713"/>
            <a:ext cx="3995936" cy="276999"/>
          </a:xfrm>
          <a:prstGeom prst="rect">
            <a:avLst/>
          </a:prstGeom>
          <a:noFill/>
        </p:spPr>
        <p:txBody>
          <a:bodyPr wrap="square">
            <a:spAutoFit/>
          </a:bodyPr>
          <a:lstStyle/>
          <a:p>
            <a:pPr algn="r"/>
            <a:r>
              <a:rPr lang="en-US" sz="1200" b="0" i="0" dirty="0">
                <a:solidFill>
                  <a:srgbClr val="212121"/>
                </a:solidFill>
                <a:effectLst/>
                <a:latin typeface="Palatino Linotype" panose="02040502050505030304" pitchFamily="18" charset="0"/>
              </a:rPr>
              <a:t>Lee KJ, et al. </a:t>
            </a:r>
            <a:r>
              <a:rPr lang="en-US" sz="1200" b="0" i="0" dirty="0" err="1">
                <a:solidFill>
                  <a:srgbClr val="212121"/>
                </a:solidFill>
                <a:effectLst/>
                <a:latin typeface="Palatino Linotype" panose="02040502050505030304" pitchFamily="18" charset="0"/>
              </a:rPr>
              <a:t>Ther</a:t>
            </a:r>
            <a:r>
              <a:rPr lang="en-US" sz="1200" b="0" i="0" dirty="0">
                <a:solidFill>
                  <a:srgbClr val="212121"/>
                </a:solidFill>
                <a:effectLst/>
                <a:latin typeface="Palatino Linotype" panose="02040502050505030304" pitchFamily="18" charset="0"/>
              </a:rPr>
              <a:t> Clin Risk </a:t>
            </a:r>
            <a:r>
              <a:rPr lang="en-US" sz="1200" b="0" i="0" dirty="0" err="1">
                <a:solidFill>
                  <a:srgbClr val="212121"/>
                </a:solidFill>
                <a:effectLst/>
                <a:latin typeface="Palatino Linotype" panose="02040502050505030304" pitchFamily="18" charset="0"/>
              </a:rPr>
              <a:t>Manag</a:t>
            </a:r>
            <a:r>
              <a:rPr lang="en-US" sz="1200" b="0" i="0" dirty="0">
                <a:solidFill>
                  <a:srgbClr val="212121"/>
                </a:solidFill>
                <a:effectLst/>
                <a:latin typeface="Palatino Linotype" panose="02040502050505030304" pitchFamily="18" charset="0"/>
              </a:rPr>
              <a:t>. 2016;12:1301-10. </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2146381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C9A81A-B643-8519-BED7-B734B22CFA24}"/>
              </a:ext>
            </a:extLst>
          </p:cNvPr>
          <p:cNvSpPr>
            <a:spLocks noGrp="1"/>
          </p:cNvSpPr>
          <p:nvPr>
            <p:ph idx="1"/>
          </p:nvPr>
        </p:nvSpPr>
        <p:spPr>
          <a:xfrm>
            <a:off x="215516" y="188640"/>
            <a:ext cx="8784976" cy="3456384"/>
          </a:xfrm>
        </p:spPr>
        <p:txBody>
          <a:bodyPr>
            <a:normAutofit/>
          </a:bodyPr>
          <a:lstStyle/>
          <a:p>
            <a:pPr marL="0" indent="0" algn="ctr">
              <a:buNone/>
            </a:pPr>
            <a:r>
              <a:rPr lang="en-US" sz="2400" b="1" dirty="0" err="1">
                <a:latin typeface="Palatino Linotype" panose="02040502050505030304" pitchFamily="18" charset="0"/>
              </a:rPr>
              <a:t>mAbs</a:t>
            </a:r>
            <a:r>
              <a:rPr lang="en-US" sz="2400" b="1" dirty="0">
                <a:latin typeface="Palatino Linotype" panose="02040502050505030304" pitchFamily="18" charset="0"/>
              </a:rPr>
              <a:t>-based immunotherapy is now considered to be a main approach to tumor therapy, alongside surgery, radiation, and chemotherapy. </a:t>
            </a:r>
          </a:p>
          <a:p>
            <a:pPr marL="0" indent="0" algn="ctr">
              <a:buNone/>
            </a:pPr>
            <a:endParaRPr lang="en-US" sz="2400" b="1" dirty="0">
              <a:latin typeface="Palatino Linotype" panose="02040502050505030304" pitchFamily="18" charset="0"/>
            </a:endParaRPr>
          </a:p>
          <a:p>
            <a:pPr marL="0" indent="0" algn="ctr">
              <a:buNone/>
            </a:pPr>
            <a:r>
              <a:rPr lang="en-US" sz="2400" b="1" dirty="0">
                <a:latin typeface="Palatino Linotype" panose="02040502050505030304" pitchFamily="18" charset="0"/>
              </a:rPr>
              <a:t>For example, there are many monoclonal antibodies and used as important therapeutic agent in the treatment of human some </a:t>
            </a:r>
            <a:r>
              <a:rPr lang="en-US" sz="2400" b="1" dirty="0" err="1">
                <a:latin typeface="Palatino Linotype" panose="02040502050505030304" pitchFamily="18" charset="0"/>
              </a:rPr>
              <a:t>haematological</a:t>
            </a:r>
            <a:r>
              <a:rPr lang="en-US" sz="2400" b="1" dirty="0">
                <a:latin typeface="Palatino Linotype" panose="02040502050505030304" pitchFamily="18" charset="0"/>
              </a:rPr>
              <a:t> and solid tumors.</a:t>
            </a:r>
          </a:p>
          <a:p>
            <a:pPr marL="0" indent="0">
              <a:buNone/>
            </a:pPr>
            <a:endParaRPr lang="en-US" sz="2400" b="1" dirty="0">
              <a:latin typeface="Palatino Linotype" panose="02040502050505030304" pitchFamily="18" charset="0"/>
            </a:endParaRPr>
          </a:p>
        </p:txBody>
      </p:sp>
      <p:sp>
        <p:nvSpPr>
          <p:cNvPr id="6" name="TextBox 5">
            <a:extLst>
              <a:ext uri="{FF2B5EF4-FFF2-40B4-BE49-F238E27FC236}">
                <a16:creationId xmlns:a16="http://schemas.microsoft.com/office/drawing/2014/main" id="{EF19866A-394A-8180-E271-8603E41B7264}"/>
              </a:ext>
            </a:extLst>
          </p:cNvPr>
          <p:cNvSpPr txBox="1"/>
          <p:nvPr/>
        </p:nvSpPr>
        <p:spPr>
          <a:xfrm>
            <a:off x="323528" y="3789040"/>
            <a:ext cx="8424936" cy="2569934"/>
          </a:xfrm>
          <a:prstGeom prst="rect">
            <a:avLst/>
          </a:prstGeom>
          <a:solidFill>
            <a:schemeClr val="accent1">
              <a:lumMod val="20000"/>
              <a:lumOff val="80000"/>
            </a:schemeClr>
          </a:solidFill>
        </p:spPr>
        <p:txBody>
          <a:bodyPr wrap="square">
            <a:spAutoFit/>
          </a:bodyPr>
          <a:lstStyle/>
          <a:p>
            <a:pPr algn="ctr"/>
            <a:r>
              <a:rPr lang="en-US" sz="2300" b="1" dirty="0">
                <a:solidFill>
                  <a:srgbClr val="002060"/>
                </a:solidFill>
                <a:latin typeface="Palatino Linotype" panose="02040502050505030304" pitchFamily="18" charset="0"/>
              </a:rPr>
              <a:t>Monoclonal antibodies possess a diverse set of clinically relevant mechanisms of action. </a:t>
            </a:r>
          </a:p>
          <a:p>
            <a:pPr algn="ctr"/>
            <a:r>
              <a:rPr lang="sr-Latn-RS" sz="2300" b="1" dirty="0">
                <a:solidFill>
                  <a:srgbClr val="002060"/>
                </a:solidFill>
                <a:latin typeface="Palatino Linotype" panose="02040502050505030304" pitchFamily="18" charset="0"/>
              </a:rPr>
              <a:t>In general, t</a:t>
            </a:r>
            <a:r>
              <a:rPr lang="en-US" sz="2300" b="1" dirty="0">
                <a:solidFill>
                  <a:srgbClr val="002060"/>
                </a:solidFill>
                <a:latin typeface="Palatino Linotype" panose="02040502050505030304" pitchFamily="18" charset="0"/>
              </a:rPr>
              <a:t>he functional effect</a:t>
            </a:r>
            <a:r>
              <a:rPr lang="sr-Latn-RS" sz="2300" b="1" dirty="0">
                <a:solidFill>
                  <a:srgbClr val="002060"/>
                </a:solidFill>
                <a:latin typeface="Palatino Linotype" panose="02040502050505030304" pitchFamily="18" charset="0"/>
              </a:rPr>
              <a:t>s</a:t>
            </a:r>
            <a:r>
              <a:rPr lang="en-US" sz="2300" b="1" dirty="0">
                <a:solidFill>
                  <a:srgbClr val="002060"/>
                </a:solidFill>
                <a:latin typeface="Palatino Linotype" panose="02040502050505030304" pitchFamily="18" charset="0"/>
              </a:rPr>
              <a:t> of </a:t>
            </a:r>
            <a:r>
              <a:rPr lang="en-US" sz="2300" b="1" dirty="0" err="1">
                <a:solidFill>
                  <a:srgbClr val="002060"/>
                </a:solidFill>
                <a:latin typeface="Palatino Linotype" panose="02040502050505030304" pitchFamily="18" charset="0"/>
              </a:rPr>
              <a:t>mAb</a:t>
            </a:r>
            <a:r>
              <a:rPr lang="en-US" sz="2300" b="1" dirty="0">
                <a:solidFill>
                  <a:srgbClr val="002060"/>
                </a:solidFill>
                <a:latin typeface="Palatino Linotype" panose="02040502050505030304" pitchFamily="18" charset="0"/>
              </a:rPr>
              <a:t> </a:t>
            </a:r>
            <a:r>
              <a:rPr lang="sr-Latn-RS" sz="2300" b="1" dirty="0">
                <a:solidFill>
                  <a:srgbClr val="002060"/>
                </a:solidFill>
                <a:latin typeface="Palatino Linotype" panose="02040502050505030304" pitchFamily="18" charset="0"/>
              </a:rPr>
              <a:t>are</a:t>
            </a:r>
            <a:r>
              <a:rPr lang="en-US" sz="2300" b="1" dirty="0">
                <a:solidFill>
                  <a:srgbClr val="002060"/>
                </a:solidFill>
                <a:latin typeface="Palatino Linotype" panose="02040502050505030304" pitchFamily="18" charset="0"/>
              </a:rPr>
              <a:t> related to direct elimination of tumor cells by recognizing the tumor-associated antigens, as well as the stimulation of long-lasting anti</a:t>
            </a:r>
            <a:r>
              <a:rPr lang="sr-Latn-RS" sz="2300" b="1" dirty="0">
                <a:solidFill>
                  <a:srgbClr val="002060"/>
                </a:solidFill>
                <a:latin typeface="Palatino Linotype" panose="02040502050505030304" pitchFamily="18" charset="0"/>
              </a:rPr>
              <a:t>-</a:t>
            </a:r>
            <a:r>
              <a:rPr lang="en-US" sz="2300" b="1" dirty="0">
                <a:solidFill>
                  <a:srgbClr val="002060"/>
                </a:solidFill>
                <a:latin typeface="Palatino Linotype" panose="02040502050505030304" pitchFamily="18" charset="0"/>
              </a:rPr>
              <a:t>tumor </a:t>
            </a:r>
            <a:r>
              <a:rPr lang="sr-Latn-RS" sz="2300" b="1" dirty="0">
                <a:solidFill>
                  <a:srgbClr val="002060"/>
                </a:solidFill>
                <a:latin typeface="Palatino Linotype" panose="02040502050505030304" pitchFamily="18" charset="0"/>
              </a:rPr>
              <a:t>immune response </a:t>
            </a:r>
            <a:r>
              <a:rPr lang="en-US" sz="2300" b="1" dirty="0">
                <a:solidFill>
                  <a:srgbClr val="002060"/>
                </a:solidFill>
                <a:latin typeface="Palatino Linotype" panose="02040502050505030304" pitchFamily="18" charset="0"/>
              </a:rPr>
              <a:t>without any effect on healthy cells. </a:t>
            </a:r>
          </a:p>
        </p:txBody>
      </p:sp>
    </p:spTree>
    <p:extLst>
      <p:ext uri="{BB962C8B-B14F-4D97-AF65-F5344CB8AC3E}">
        <p14:creationId xmlns:p14="http://schemas.microsoft.com/office/powerpoint/2010/main" val="157136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107504" y="836712"/>
            <a:ext cx="8928992" cy="1440160"/>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err="1">
                <a:solidFill>
                  <a:srgbClr val="0000FF"/>
                </a:solidFill>
                <a:latin typeface="Palatino Linotype" panose="02040502050505030304" pitchFamily="18" charset="0"/>
              </a:rPr>
              <a:t>Cadonilimab</a:t>
            </a:r>
            <a:r>
              <a:rPr lang="en-US" sz="1800" b="1" dirty="0">
                <a:latin typeface="Palatino Linotype" panose="02040502050505030304" pitchFamily="18" charset="0"/>
              </a:rPr>
              <a:t> is a bispecific antibody designed to target both </a:t>
            </a:r>
            <a:r>
              <a:rPr lang="en-US" sz="1800" b="1" dirty="0">
                <a:solidFill>
                  <a:srgbClr val="C00000"/>
                </a:solidFill>
                <a:latin typeface="Palatino Linotype" panose="02040502050505030304" pitchFamily="18" charset="0"/>
              </a:rPr>
              <a:t>PD-1 </a:t>
            </a:r>
            <a:r>
              <a:rPr lang="en-US" sz="1800" b="1" dirty="0">
                <a:latin typeface="Palatino Linotype" panose="02040502050505030304" pitchFamily="18" charset="0"/>
              </a:rPr>
              <a:t>and </a:t>
            </a:r>
            <a:r>
              <a:rPr lang="en-US" sz="1800" b="1" dirty="0">
                <a:solidFill>
                  <a:srgbClr val="C00000"/>
                </a:solidFill>
                <a:latin typeface="Palatino Linotype" panose="02040502050505030304" pitchFamily="18" charset="0"/>
              </a:rPr>
              <a:t>CTLA-4</a:t>
            </a:r>
            <a:r>
              <a:rPr lang="en-US" sz="1800" b="1" dirty="0">
                <a:latin typeface="Palatino Linotype" panose="02040502050505030304" pitchFamily="18" charset="0"/>
              </a:rPr>
              <a:t> immune checkpoint protein, resulting in the marked enhancement of  CTL cytotoxic activity in the tumor microenvironment. It was noticed therapeutic potential of </a:t>
            </a:r>
            <a:r>
              <a:rPr lang="en-US" sz="1800" b="1" dirty="0" err="1">
                <a:latin typeface="Palatino Linotype" panose="02040502050505030304" pitchFamily="18" charset="0"/>
              </a:rPr>
              <a:t>cadonilimab</a:t>
            </a:r>
            <a:r>
              <a:rPr lang="en-US" sz="1800" b="1" dirty="0">
                <a:latin typeface="Palatino Linotype" panose="02040502050505030304" pitchFamily="18" charset="0"/>
              </a:rPr>
              <a:t> in treatment of recurrent and metastatic cervical cancer patients.</a:t>
            </a:r>
          </a:p>
        </p:txBody>
      </p:sp>
      <p:sp>
        <p:nvSpPr>
          <p:cNvPr id="2" name="TextBox 1">
            <a:extLst>
              <a:ext uri="{FF2B5EF4-FFF2-40B4-BE49-F238E27FC236}">
                <a16:creationId xmlns:a16="http://schemas.microsoft.com/office/drawing/2014/main" id="{E6C6BA58-8892-F0DB-65F1-8052BAC5B171}"/>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pic>
        <p:nvPicPr>
          <p:cNvPr id="5122" name="Picture 2" descr="Figure 4">
            <a:extLst>
              <a:ext uri="{FF2B5EF4-FFF2-40B4-BE49-F238E27FC236}">
                <a16:creationId xmlns:a16="http://schemas.microsoft.com/office/drawing/2014/main" id="{D70D4CC4-6C58-3B5E-497A-1FF4BAB7F41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76" t="1826" r="51198" b="51826"/>
          <a:stretch/>
        </p:blipFill>
        <p:spPr bwMode="auto">
          <a:xfrm>
            <a:off x="451867" y="3068960"/>
            <a:ext cx="3673974" cy="32960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897E83F-8B95-3E93-A22E-6F9129122F25}"/>
              </a:ext>
            </a:extLst>
          </p:cNvPr>
          <p:cNvSpPr txBox="1"/>
          <p:nvPr/>
        </p:nvSpPr>
        <p:spPr>
          <a:xfrm>
            <a:off x="197768" y="6510536"/>
            <a:ext cx="3707904"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Sun Y, et al. Acta Pharm Sin B. 2023;13(9):3583-3597.</a:t>
            </a:r>
            <a:endParaRPr lang="en-US" sz="1200" dirty="0">
              <a:latin typeface="Palatino Linotype" panose="02040502050505030304" pitchFamily="18" charset="0"/>
            </a:endParaRPr>
          </a:p>
        </p:txBody>
      </p:sp>
      <p:pic>
        <p:nvPicPr>
          <p:cNvPr id="7" name="Picture 8" descr="Schematic diagram of the mechanism of action of Cadonilimab. Cadonilimab targets PD-1/CTLA-4 and can bind TILs quadrivalent, resulting in preferential enrichment in the tumor microenvironment. Peripherally, Cadonilimab reduces the risk of activated T cells attacking healthy tissue, thereby mitigating toxicity concerns outside the tumor">
            <a:extLst>
              <a:ext uri="{FF2B5EF4-FFF2-40B4-BE49-F238E27FC236}">
                <a16:creationId xmlns:a16="http://schemas.microsoft.com/office/drawing/2014/main" id="{478AB69C-8912-3B8F-6541-CCB1B8E231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7822" y="3178841"/>
            <a:ext cx="5140908" cy="336595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93D2BEF-ACDF-C4D2-078C-C535CB1A938E}"/>
              </a:ext>
            </a:extLst>
          </p:cNvPr>
          <p:cNvSpPr txBox="1"/>
          <p:nvPr/>
        </p:nvSpPr>
        <p:spPr>
          <a:xfrm>
            <a:off x="4644008" y="6544800"/>
            <a:ext cx="4593944" cy="276999"/>
          </a:xfrm>
          <a:prstGeom prst="rect">
            <a:avLst/>
          </a:prstGeom>
          <a:noFill/>
        </p:spPr>
        <p:txBody>
          <a:bodyPr wrap="square">
            <a:spAutoFit/>
          </a:bodyPr>
          <a:lstStyle/>
          <a:p>
            <a:r>
              <a:rPr lang="en-US" sz="1200" b="0" i="0" u="none" strike="noStrike" baseline="0" dirty="0">
                <a:latin typeface="Palatino Linotype" panose="02040502050505030304" pitchFamily="18" charset="0"/>
              </a:rPr>
              <a:t>Huang </a:t>
            </a:r>
            <a:r>
              <a:rPr lang="en-US" sz="1200" b="0" i="1" u="none" strike="noStrike" baseline="0" dirty="0">
                <a:latin typeface="Palatino Linotype" panose="02040502050505030304" pitchFamily="18" charset="0"/>
              </a:rPr>
              <a:t>et al. Clinical Cancer Bulletin (2023) 2:1</a:t>
            </a:r>
            <a:endParaRPr lang="en-US" sz="1200" dirty="0">
              <a:latin typeface="Palatino Linotype" panose="02040502050505030304" pitchFamily="18" charset="0"/>
            </a:endParaRPr>
          </a:p>
        </p:txBody>
      </p:sp>
    </p:spTree>
    <p:extLst>
      <p:ext uri="{BB962C8B-B14F-4D97-AF65-F5344CB8AC3E}">
        <p14:creationId xmlns:p14="http://schemas.microsoft.com/office/powerpoint/2010/main" val="18721398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4CD0790-C7A2-7CA1-35DD-439CC03F0DE7}"/>
              </a:ext>
            </a:extLst>
          </p:cNvPr>
          <p:cNvSpPr txBox="1">
            <a:spLocks/>
          </p:cNvSpPr>
          <p:nvPr/>
        </p:nvSpPr>
        <p:spPr>
          <a:xfrm>
            <a:off x="575556" y="1052736"/>
            <a:ext cx="7992888" cy="936104"/>
          </a:xfrm>
          <a:prstGeom prst="rect">
            <a:avLst/>
          </a:prstGeom>
          <a:solidFill>
            <a:schemeClr val="accent1">
              <a:lumMod val="20000"/>
              <a:lumOff val="80000"/>
            </a:schemeClr>
          </a:solid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800" b="1" dirty="0">
                <a:latin typeface="Palatino Linotype" panose="02040502050505030304" pitchFamily="18" charset="0"/>
              </a:rPr>
              <a:t>Dual inhibition of vascular endothelial growth factor (VEGF) and delta-like ligand 4 (DLL4) using a </a:t>
            </a:r>
            <a:r>
              <a:rPr lang="en-US" sz="1800" b="1" dirty="0" err="1">
                <a:latin typeface="Palatino Linotype" panose="02040502050505030304" pitchFamily="18" charset="0"/>
              </a:rPr>
              <a:t>BsAb</a:t>
            </a:r>
            <a:r>
              <a:rPr lang="en-US" sz="1800" b="1" dirty="0">
                <a:latin typeface="Palatino Linotype" panose="02040502050505030304" pitchFamily="18" charset="0"/>
              </a:rPr>
              <a:t> (ABL001) strongly enhanced gastric cancer chemosensitivity to paclitaxel in pre-clinical and clinical studies.</a:t>
            </a:r>
          </a:p>
        </p:txBody>
      </p:sp>
      <p:sp>
        <p:nvSpPr>
          <p:cNvPr id="2" name="TextBox 1">
            <a:extLst>
              <a:ext uri="{FF2B5EF4-FFF2-40B4-BE49-F238E27FC236}">
                <a16:creationId xmlns:a16="http://schemas.microsoft.com/office/drawing/2014/main" id="{E6C6BA58-8892-F0DB-65F1-8052BAC5B171}"/>
              </a:ext>
            </a:extLst>
          </p:cNvPr>
          <p:cNvSpPr txBox="1"/>
          <p:nvPr/>
        </p:nvSpPr>
        <p:spPr>
          <a:xfrm>
            <a:off x="2051720" y="25460"/>
            <a:ext cx="4572000" cy="523220"/>
          </a:xfrm>
          <a:prstGeom prst="rect">
            <a:avLst/>
          </a:prstGeom>
          <a:noFill/>
        </p:spPr>
        <p:txBody>
          <a:bodyPr wrap="square">
            <a:spAutoFit/>
          </a:bodyPr>
          <a:lstStyle/>
          <a:p>
            <a:pPr algn="ctr"/>
            <a:r>
              <a:rPr lang="en-US" sz="2800" b="1" dirty="0">
                <a:solidFill>
                  <a:srgbClr val="002060"/>
                </a:solidFill>
                <a:latin typeface="Palatino Linotype" panose="02040502050505030304" pitchFamily="18" charset="0"/>
              </a:rPr>
              <a:t>Clinical application</a:t>
            </a:r>
          </a:p>
        </p:txBody>
      </p:sp>
      <p:sp>
        <p:nvSpPr>
          <p:cNvPr id="6" name="TextBox 5">
            <a:extLst>
              <a:ext uri="{FF2B5EF4-FFF2-40B4-BE49-F238E27FC236}">
                <a16:creationId xmlns:a16="http://schemas.microsoft.com/office/drawing/2014/main" id="{F897E83F-8B95-3E93-A22E-6F9129122F25}"/>
              </a:ext>
            </a:extLst>
          </p:cNvPr>
          <p:cNvSpPr txBox="1"/>
          <p:nvPr/>
        </p:nvSpPr>
        <p:spPr>
          <a:xfrm>
            <a:off x="2555776" y="6021288"/>
            <a:ext cx="3707904" cy="276999"/>
          </a:xfrm>
          <a:prstGeom prst="rect">
            <a:avLst/>
          </a:prstGeom>
          <a:noFill/>
        </p:spPr>
        <p:txBody>
          <a:bodyPr wrap="square">
            <a:spAutoFit/>
          </a:bodyPr>
          <a:lstStyle/>
          <a:p>
            <a:r>
              <a:rPr lang="en-US" sz="1200" b="0" i="0" dirty="0">
                <a:solidFill>
                  <a:srgbClr val="212121"/>
                </a:solidFill>
                <a:effectLst/>
                <a:latin typeface="Palatino Linotype" panose="02040502050505030304" pitchFamily="18" charset="0"/>
              </a:rPr>
              <a:t>Sun Y, et al. Acta Pharm Sin B. 2023;13(9):3583-3597.</a:t>
            </a:r>
            <a:endParaRPr lang="en-US" sz="1200" dirty="0">
              <a:latin typeface="Palatino Linotype" panose="02040502050505030304" pitchFamily="18" charset="0"/>
            </a:endParaRPr>
          </a:p>
        </p:txBody>
      </p:sp>
      <p:pic>
        <p:nvPicPr>
          <p:cNvPr id="7170" name="Picture 2" descr="Figure 3">
            <a:extLst>
              <a:ext uri="{FF2B5EF4-FFF2-40B4-BE49-F238E27FC236}">
                <a16:creationId xmlns:a16="http://schemas.microsoft.com/office/drawing/2014/main" id="{524731C5-5E36-9B04-CDC7-6FDB8F13120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7921" t="47156" r="-10" b="26123"/>
          <a:stretch/>
        </p:blipFill>
        <p:spPr bwMode="auto">
          <a:xfrm>
            <a:off x="2195736" y="2852936"/>
            <a:ext cx="4536504" cy="3084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0733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F3A2D-DF3B-1653-AA09-B091F3EC97A3}"/>
              </a:ext>
            </a:extLst>
          </p:cNvPr>
          <p:cNvSpPr>
            <a:spLocks noGrp="1"/>
          </p:cNvSpPr>
          <p:nvPr>
            <p:ph type="title"/>
          </p:nvPr>
        </p:nvSpPr>
        <p:spPr>
          <a:xfrm>
            <a:off x="323528" y="188640"/>
            <a:ext cx="8568952" cy="850106"/>
          </a:xfrm>
          <a:solidFill>
            <a:schemeClr val="bg2">
              <a:lumMod val="90000"/>
            </a:schemeClr>
          </a:solidFill>
        </p:spPr>
        <p:txBody>
          <a:bodyPr>
            <a:noAutofit/>
          </a:bodyPr>
          <a:lstStyle/>
          <a:p>
            <a:pPr algn="l"/>
            <a:r>
              <a:rPr lang="en-US" sz="2800" b="1" dirty="0">
                <a:latin typeface="Palatino Linotype" panose="02040502050505030304" pitchFamily="18" charset="0"/>
              </a:rPr>
              <a:t>Summary, the key points of these teaching unit are:</a:t>
            </a:r>
          </a:p>
        </p:txBody>
      </p:sp>
      <p:sp>
        <p:nvSpPr>
          <p:cNvPr id="3" name="Content Placeholder 2">
            <a:extLst>
              <a:ext uri="{FF2B5EF4-FFF2-40B4-BE49-F238E27FC236}">
                <a16:creationId xmlns:a16="http://schemas.microsoft.com/office/drawing/2014/main" id="{0659EFBC-4BB0-523B-9B68-B4B49266659D}"/>
              </a:ext>
            </a:extLst>
          </p:cNvPr>
          <p:cNvSpPr>
            <a:spLocks noGrp="1"/>
          </p:cNvSpPr>
          <p:nvPr>
            <p:ph idx="1"/>
          </p:nvPr>
        </p:nvSpPr>
        <p:spPr>
          <a:xfrm>
            <a:off x="286597" y="1628800"/>
            <a:ext cx="8856984" cy="4464496"/>
          </a:xfrm>
        </p:spPr>
        <p:txBody>
          <a:bodyPr>
            <a:noAutofit/>
          </a:bodyPr>
          <a:lstStyle/>
          <a:p>
            <a:r>
              <a:rPr lang="en-US" sz="2200" b="1" i="0" dirty="0">
                <a:solidFill>
                  <a:srgbClr val="222222"/>
                </a:solidFill>
                <a:effectLst/>
                <a:latin typeface="Palatino Linotype" panose="02040502050505030304" pitchFamily="18" charset="0"/>
              </a:rPr>
              <a:t>Monoclonal antibodies represent an important part of the targeted therapy approach to treat various malignancies. </a:t>
            </a:r>
          </a:p>
          <a:p>
            <a:endParaRPr lang="en-US" sz="2200" b="1" i="0" dirty="0">
              <a:solidFill>
                <a:srgbClr val="222222"/>
              </a:solidFill>
              <a:effectLst/>
              <a:latin typeface="Palatino Linotype" panose="02040502050505030304" pitchFamily="18" charset="0"/>
            </a:endParaRPr>
          </a:p>
          <a:p>
            <a:r>
              <a:rPr lang="en-US" sz="2200" b="1" i="0" dirty="0" err="1">
                <a:solidFill>
                  <a:srgbClr val="222222"/>
                </a:solidFill>
                <a:effectLst/>
                <a:latin typeface="Palatino Linotype" panose="02040502050505030304" pitchFamily="18" charset="0"/>
              </a:rPr>
              <a:t>mAbs</a:t>
            </a:r>
            <a:r>
              <a:rPr lang="en-US" sz="2200" b="1" i="0" dirty="0">
                <a:solidFill>
                  <a:srgbClr val="222222"/>
                </a:solidFill>
                <a:effectLst/>
                <a:latin typeface="Palatino Linotype" panose="02040502050505030304" pitchFamily="18" charset="0"/>
              </a:rPr>
              <a:t> specifically target tumor cells and may potentially cause fewer adverse effects on normal cells. The side effects of </a:t>
            </a:r>
            <a:r>
              <a:rPr lang="en-US" sz="2200" b="1" i="0" dirty="0" err="1">
                <a:solidFill>
                  <a:srgbClr val="222222"/>
                </a:solidFill>
                <a:effectLst/>
                <a:latin typeface="Palatino Linotype" panose="02040502050505030304" pitchFamily="18" charset="0"/>
              </a:rPr>
              <a:t>mAbs</a:t>
            </a:r>
            <a:r>
              <a:rPr lang="en-US" sz="2200" b="1" i="0" dirty="0">
                <a:solidFill>
                  <a:srgbClr val="222222"/>
                </a:solidFill>
                <a:effectLst/>
                <a:latin typeface="Palatino Linotype" panose="02040502050505030304" pitchFamily="18" charset="0"/>
              </a:rPr>
              <a:t> depend on the specific target (antigen), the type of cell where the antigen is expressed.</a:t>
            </a:r>
          </a:p>
          <a:p>
            <a:endParaRPr lang="en-US" sz="2200" b="1" i="0" dirty="0">
              <a:solidFill>
                <a:srgbClr val="222222"/>
              </a:solidFill>
              <a:effectLst/>
              <a:latin typeface="Palatino Linotype" panose="02040502050505030304" pitchFamily="18" charset="0"/>
            </a:endParaRPr>
          </a:p>
          <a:p>
            <a:r>
              <a:rPr lang="en-US" sz="2200" b="1" i="0" dirty="0">
                <a:solidFill>
                  <a:srgbClr val="222222"/>
                </a:solidFill>
                <a:effectLst/>
                <a:latin typeface="Palatino Linotype" panose="02040502050505030304" pitchFamily="18" charset="0"/>
              </a:rPr>
              <a:t>In general, monoclonal antibodies can be classified into three types based on their administration or use: unconjugated, conjugated, and bispecific antibodies.</a:t>
            </a:r>
          </a:p>
          <a:p>
            <a:endParaRPr lang="en-US" sz="2200" b="1" dirty="0">
              <a:latin typeface="Palatino Linotype" panose="02040502050505030304" pitchFamily="18" charset="0"/>
            </a:endParaRPr>
          </a:p>
        </p:txBody>
      </p:sp>
    </p:spTree>
    <p:extLst>
      <p:ext uri="{BB962C8B-B14F-4D97-AF65-F5344CB8AC3E}">
        <p14:creationId xmlns:p14="http://schemas.microsoft.com/office/powerpoint/2010/main" val="36675845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Building better monoclonal antibody-based therapeutics | Nature Reviews  Cancer">
            <a:extLst>
              <a:ext uri="{FF2B5EF4-FFF2-40B4-BE49-F238E27FC236}">
                <a16:creationId xmlns:a16="http://schemas.microsoft.com/office/drawing/2014/main" id="{63E353B7-3D20-D388-CC2C-F94286BC1C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377256"/>
            <a:ext cx="4940449" cy="439231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53BA1C1-8BDC-4343-A0C2-336D33887EE8}"/>
              </a:ext>
            </a:extLst>
          </p:cNvPr>
          <p:cNvSpPr txBox="1"/>
          <p:nvPr/>
        </p:nvSpPr>
        <p:spPr>
          <a:xfrm>
            <a:off x="179512" y="59821"/>
            <a:ext cx="8568952" cy="2031325"/>
          </a:xfrm>
          <a:prstGeom prst="rect">
            <a:avLst/>
          </a:prstGeom>
          <a:noFill/>
        </p:spPr>
        <p:txBody>
          <a:bodyPr wrap="square">
            <a:spAutoFit/>
          </a:bodyPr>
          <a:lstStyle/>
          <a:p>
            <a:pPr marL="285750" indent="-285750">
              <a:buFont typeface="Arial" panose="020B0604020202020204" pitchFamily="34" charset="0"/>
              <a:buChar char="•"/>
            </a:pPr>
            <a:r>
              <a:rPr lang="en-US" sz="1800" b="1" i="0" dirty="0">
                <a:solidFill>
                  <a:srgbClr val="222222"/>
                </a:solidFill>
                <a:effectLst/>
                <a:latin typeface="Palatino Linotype" panose="02040502050505030304" pitchFamily="18" charset="0"/>
              </a:rPr>
              <a:t>The killing of tumor cells using </a:t>
            </a:r>
            <a:r>
              <a:rPr lang="en-US" sz="1800" b="1" i="0" dirty="0" err="1">
                <a:solidFill>
                  <a:srgbClr val="222222"/>
                </a:solidFill>
                <a:effectLst/>
                <a:latin typeface="Palatino Linotype" panose="02040502050505030304" pitchFamily="18" charset="0"/>
              </a:rPr>
              <a:t>mAbs</a:t>
            </a:r>
            <a:r>
              <a:rPr lang="en-US" sz="1800" b="1" i="0" dirty="0">
                <a:solidFill>
                  <a:srgbClr val="222222"/>
                </a:solidFill>
                <a:effectLst/>
                <a:latin typeface="Palatino Linotype" panose="02040502050505030304" pitchFamily="18" charset="0"/>
              </a:rPr>
              <a:t> can result from </a:t>
            </a:r>
            <a:r>
              <a:rPr lang="en-US" sz="1800" b="1" i="0" u="sng" dirty="0">
                <a:solidFill>
                  <a:srgbClr val="222222"/>
                </a:solidFill>
                <a:effectLst/>
                <a:latin typeface="Palatino Linotype" panose="02040502050505030304" pitchFamily="18" charset="0"/>
              </a:rPr>
              <a:t>several mechanisms: </a:t>
            </a:r>
            <a:r>
              <a:rPr lang="en-US" sz="1800" b="1" i="0" dirty="0">
                <a:solidFill>
                  <a:srgbClr val="222222"/>
                </a:solidFill>
                <a:effectLst/>
                <a:latin typeface="Palatino Linotype" panose="02040502050505030304" pitchFamily="18" charset="0"/>
              </a:rPr>
              <a:t>direct action of the antibody (through receptor blockade or agonist activity, induction of apoptosis, or delivery of a drug or cytotoxic agent); immune-mediated cell killing mechanisms (e.g., complement-dependent cytotoxicity (CDC), antibody-dependent cellular cytotoxicity (ADCC) and enhancing antitumor T cell activity through checkpoint blockade); and specific effects of </a:t>
            </a:r>
            <a:r>
              <a:rPr lang="en-US" sz="1800" b="1" i="0" dirty="0" err="1">
                <a:solidFill>
                  <a:srgbClr val="222222"/>
                </a:solidFill>
                <a:effectLst/>
                <a:latin typeface="Palatino Linotype" panose="02040502050505030304" pitchFamily="18" charset="0"/>
              </a:rPr>
              <a:t>mAbs</a:t>
            </a:r>
            <a:r>
              <a:rPr lang="en-US" sz="1800" b="1" i="0" dirty="0">
                <a:solidFill>
                  <a:srgbClr val="222222"/>
                </a:solidFill>
                <a:effectLst/>
                <a:latin typeface="Palatino Linotype" panose="02040502050505030304" pitchFamily="18" charset="0"/>
              </a:rPr>
              <a:t> on tumor vasculature and stroma. </a:t>
            </a:r>
          </a:p>
        </p:txBody>
      </p:sp>
    </p:spTree>
    <p:extLst>
      <p:ext uri="{BB962C8B-B14F-4D97-AF65-F5344CB8AC3E}">
        <p14:creationId xmlns:p14="http://schemas.microsoft.com/office/powerpoint/2010/main" val="32460356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86969-15C6-6945-2A9B-D203488FBAD0}"/>
              </a:ext>
            </a:extLst>
          </p:cNvPr>
          <p:cNvSpPr>
            <a:spLocks noGrp="1"/>
          </p:cNvSpPr>
          <p:nvPr>
            <p:ph type="title"/>
          </p:nvPr>
        </p:nvSpPr>
        <p:spPr>
          <a:xfrm>
            <a:off x="457200" y="0"/>
            <a:ext cx="8229600" cy="1143000"/>
          </a:xfrm>
        </p:spPr>
        <p:txBody>
          <a:bodyPr/>
          <a:lstStyle/>
          <a:p>
            <a:r>
              <a:rPr lang="en-US" b="1" dirty="0">
                <a:latin typeface="Palatino Linotype" panose="02040502050505030304" pitchFamily="18" charset="0"/>
              </a:rPr>
              <a:t>Literature</a:t>
            </a:r>
          </a:p>
        </p:txBody>
      </p:sp>
      <p:sp>
        <p:nvSpPr>
          <p:cNvPr id="3" name="Content Placeholder 2">
            <a:extLst>
              <a:ext uri="{FF2B5EF4-FFF2-40B4-BE49-F238E27FC236}">
                <a16:creationId xmlns:a16="http://schemas.microsoft.com/office/drawing/2014/main" id="{2AC73FF9-40AC-95A4-CC93-ECA60CD86D7E}"/>
              </a:ext>
            </a:extLst>
          </p:cNvPr>
          <p:cNvSpPr>
            <a:spLocks noGrp="1"/>
          </p:cNvSpPr>
          <p:nvPr>
            <p:ph idx="1"/>
          </p:nvPr>
        </p:nvSpPr>
        <p:spPr>
          <a:xfrm>
            <a:off x="457200" y="1340768"/>
            <a:ext cx="8435280" cy="5067944"/>
          </a:xfrm>
        </p:spPr>
        <p:txBody>
          <a:bodyPr>
            <a:noAutofit/>
          </a:bodyPr>
          <a:lstStyle/>
          <a:p>
            <a:r>
              <a:rPr lang="en-US" sz="1500" b="1" i="0" dirty="0">
                <a:solidFill>
                  <a:srgbClr val="212121"/>
                </a:solidFill>
                <a:effectLst/>
                <a:latin typeface="Palatino Linotype" panose="02040502050505030304" pitchFamily="18" charset="0"/>
              </a:rPr>
              <a:t>Jin S, Sun Y, Liang X, Gu X, Ning J, et al. Emerging new therapeutic antibody derivatives for cancer treatment. Signal </a:t>
            </a:r>
            <a:r>
              <a:rPr lang="en-US" sz="1500" b="1" i="0" dirty="0" err="1">
                <a:solidFill>
                  <a:srgbClr val="212121"/>
                </a:solidFill>
                <a:effectLst/>
                <a:latin typeface="Palatino Linotype" panose="02040502050505030304" pitchFamily="18" charset="0"/>
              </a:rPr>
              <a:t>Transduct</a:t>
            </a:r>
            <a:r>
              <a:rPr lang="en-US" sz="1500" b="1" i="0" dirty="0">
                <a:solidFill>
                  <a:srgbClr val="212121"/>
                </a:solidFill>
                <a:effectLst/>
                <a:latin typeface="Palatino Linotype" panose="02040502050505030304" pitchFamily="18" charset="0"/>
              </a:rPr>
              <a:t> Target </a:t>
            </a:r>
            <a:r>
              <a:rPr lang="en-US" sz="1500" b="1" i="0" dirty="0" err="1">
                <a:solidFill>
                  <a:srgbClr val="212121"/>
                </a:solidFill>
                <a:effectLst/>
                <a:latin typeface="Palatino Linotype" panose="02040502050505030304" pitchFamily="18" charset="0"/>
              </a:rPr>
              <a:t>Ther</a:t>
            </a:r>
            <a:r>
              <a:rPr lang="en-US" sz="1500" b="1" i="0" dirty="0">
                <a:solidFill>
                  <a:srgbClr val="212121"/>
                </a:solidFill>
                <a:effectLst/>
                <a:latin typeface="Palatino Linotype" panose="02040502050505030304" pitchFamily="18" charset="0"/>
              </a:rPr>
              <a:t>. 2022;7(1):39. </a:t>
            </a:r>
            <a:endParaRPr lang="en-US" sz="1500" b="1" dirty="0">
              <a:latin typeface="Palatino Linotype" panose="02040502050505030304" pitchFamily="18" charset="0"/>
            </a:endParaRPr>
          </a:p>
          <a:p>
            <a:r>
              <a:rPr lang="en-US" sz="1500" b="1" dirty="0">
                <a:latin typeface="Palatino Linotype" panose="02040502050505030304" pitchFamily="18" charset="0"/>
              </a:rPr>
              <a:t>Salles G, Barrett M, </a:t>
            </a:r>
            <a:r>
              <a:rPr lang="en-US" sz="1500" b="1" dirty="0" err="1">
                <a:latin typeface="Palatino Linotype" panose="02040502050505030304" pitchFamily="18" charset="0"/>
              </a:rPr>
              <a:t>Foà</a:t>
            </a:r>
            <a:r>
              <a:rPr lang="en-US" sz="1500" b="1" dirty="0">
                <a:latin typeface="Palatino Linotype" panose="02040502050505030304" pitchFamily="18" charset="0"/>
              </a:rPr>
              <a:t> R, Maurer J, et al. Rituximab in B-Cell Hematologic Malignancies: A Review of 20 Years of Clinical Experience. Adv </a:t>
            </a:r>
            <a:r>
              <a:rPr lang="en-US" sz="1500" b="1" dirty="0" err="1">
                <a:latin typeface="Palatino Linotype" panose="02040502050505030304" pitchFamily="18" charset="0"/>
              </a:rPr>
              <a:t>Ther</a:t>
            </a:r>
            <a:r>
              <a:rPr lang="en-US" sz="1500" b="1" dirty="0">
                <a:latin typeface="Palatino Linotype" panose="02040502050505030304" pitchFamily="18" charset="0"/>
              </a:rPr>
              <a:t>. 2017;34(10):2232-2273.</a:t>
            </a:r>
          </a:p>
          <a:p>
            <a:r>
              <a:rPr lang="en-US" sz="1500" b="1" i="0" dirty="0">
                <a:solidFill>
                  <a:srgbClr val="212121"/>
                </a:solidFill>
                <a:effectLst/>
                <a:latin typeface="Palatino Linotype" panose="02040502050505030304" pitchFamily="18" charset="0"/>
              </a:rPr>
              <a:t>Rodríguez-Nava C, </a:t>
            </a:r>
            <a:r>
              <a:rPr lang="en-US" sz="1500" b="1" i="0" dirty="0" err="1">
                <a:solidFill>
                  <a:srgbClr val="212121"/>
                </a:solidFill>
                <a:effectLst/>
                <a:latin typeface="Palatino Linotype" panose="02040502050505030304" pitchFamily="18" charset="0"/>
              </a:rPr>
              <a:t>Ortuño</a:t>
            </a:r>
            <a:r>
              <a:rPr lang="en-US" sz="1500" b="1" i="0" dirty="0">
                <a:solidFill>
                  <a:srgbClr val="212121"/>
                </a:solidFill>
                <a:effectLst/>
                <a:latin typeface="Palatino Linotype" panose="02040502050505030304" pitchFamily="18" charset="0"/>
              </a:rPr>
              <a:t>-Pineda C, </a:t>
            </a:r>
            <a:r>
              <a:rPr lang="en-US" sz="1500" b="1" i="0" dirty="0" err="1">
                <a:solidFill>
                  <a:srgbClr val="212121"/>
                </a:solidFill>
                <a:effectLst/>
                <a:latin typeface="Palatino Linotype" panose="02040502050505030304" pitchFamily="18" charset="0"/>
              </a:rPr>
              <a:t>Illades</a:t>
            </a:r>
            <a:r>
              <a:rPr lang="en-US" sz="1500" b="1" i="0" dirty="0">
                <a:solidFill>
                  <a:srgbClr val="212121"/>
                </a:solidFill>
                <a:effectLst/>
                <a:latin typeface="Palatino Linotype" panose="02040502050505030304" pitchFamily="18" charset="0"/>
              </a:rPr>
              <a:t>-Aguiar B, Flores-Alfaro E, et al. Mechanisms of Action and Limitations of Monoclonal Antibodies and Single Chain Fragment Variable (</a:t>
            </a:r>
            <a:r>
              <a:rPr lang="en-US" sz="1500" b="1" i="0" dirty="0" err="1">
                <a:solidFill>
                  <a:srgbClr val="212121"/>
                </a:solidFill>
                <a:effectLst/>
                <a:latin typeface="Palatino Linotype" panose="02040502050505030304" pitchFamily="18" charset="0"/>
              </a:rPr>
              <a:t>scFv</a:t>
            </a:r>
            <a:r>
              <a:rPr lang="en-US" sz="1500" b="1" i="0" dirty="0">
                <a:solidFill>
                  <a:srgbClr val="212121"/>
                </a:solidFill>
                <a:effectLst/>
                <a:latin typeface="Palatino Linotype" panose="02040502050505030304" pitchFamily="18" charset="0"/>
              </a:rPr>
              <a:t>) in the Treatment of Cancer. Biomedicines 2023;11(6):1610. </a:t>
            </a:r>
          </a:p>
          <a:p>
            <a:r>
              <a:rPr lang="en-US" sz="1500" b="1" i="0" dirty="0" err="1">
                <a:solidFill>
                  <a:srgbClr val="212121"/>
                </a:solidFill>
                <a:effectLst/>
                <a:latin typeface="Palatino Linotype" panose="02040502050505030304" pitchFamily="18" charset="0"/>
              </a:rPr>
              <a:t>Muehlbauer</a:t>
            </a:r>
            <a:r>
              <a:rPr lang="en-US" sz="1500" b="1" i="0" dirty="0">
                <a:solidFill>
                  <a:srgbClr val="212121"/>
                </a:solidFill>
                <a:effectLst/>
                <a:latin typeface="Palatino Linotype" panose="02040502050505030304" pitchFamily="18" charset="0"/>
              </a:rPr>
              <a:t> PM, Cusack G, Morris JC. Monoclonal antibodies and side-effect management. Oncology (Williston Park). 2006 Sep;20(10 Suppl Nurse Ed):11-21 </a:t>
            </a:r>
          </a:p>
          <a:p>
            <a:r>
              <a:rPr lang="en-US" sz="1500" b="1" dirty="0" err="1">
                <a:latin typeface="Palatino Linotype" panose="02040502050505030304" pitchFamily="18" charset="0"/>
              </a:rPr>
              <a:t>Zarnani</a:t>
            </a:r>
            <a:r>
              <a:rPr lang="en-US" sz="1500" b="1" dirty="0">
                <a:latin typeface="Palatino Linotype" panose="02040502050505030304" pitchFamily="18" charset="0"/>
              </a:rPr>
              <a:t> A-H, </a:t>
            </a:r>
            <a:r>
              <a:rPr lang="en-US" sz="1500" b="1" dirty="0" err="1">
                <a:latin typeface="Palatino Linotype" panose="02040502050505030304" pitchFamily="18" charset="0"/>
              </a:rPr>
              <a:t>Bozorgmehr</a:t>
            </a:r>
            <a:r>
              <a:rPr lang="en-US" sz="1500" b="1" dirty="0">
                <a:latin typeface="Palatino Linotype" panose="02040502050505030304" pitchFamily="18" charset="0"/>
              </a:rPr>
              <a:t> M, </a:t>
            </a:r>
            <a:r>
              <a:rPr lang="en-US" sz="1500" b="1" dirty="0" err="1">
                <a:latin typeface="Palatino Linotype" panose="02040502050505030304" pitchFamily="18" charset="0"/>
              </a:rPr>
              <a:t>Shabani</a:t>
            </a:r>
            <a:r>
              <a:rPr lang="en-US" sz="1500" b="1" dirty="0">
                <a:latin typeface="Palatino Linotype" panose="02040502050505030304" pitchFamily="18" charset="0"/>
              </a:rPr>
              <a:t> M, Barzegar-</a:t>
            </a:r>
            <a:r>
              <a:rPr lang="en-US" sz="1500" b="1" dirty="0" err="1">
                <a:latin typeface="Palatino Linotype" panose="02040502050505030304" pitchFamily="18" charset="0"/>
              </a:rPr>
              <a:t>Yarmohammadi</a:t>
            </a:r>
            <a:r>
              <a:rPr lang="en-US" sz="1500" b="1" dirty="0">
                <a:latin typeface="Palatino Linotype" panose="02040502050505030304" pitchFamily="18" charset="0"/>
              </a:rPr>
              <a:t> L, et al. Monoclonal Antibodies for Cancer Immunotherapy. In book: Cancer Immunology, Bench to Bedside Immunotherapy of Cancers (pp.273-312), Springer Nature 2020</a:t>
            </a:r>
          </a:p>
          <a:p>
            <a:r>
              <a:rPr lang="en-US" sz="1500" b="1" dirty="0">
                <a:latin typeface="Palatino Linotype" panose="02040502050505030304" pitchFamily="18" charset="0"/>
              </a:rPr>
              <a:t>Zahavi D, Weiner L. Monoclonal Antibodies in Cancer Therapy. Antibodies (Basel). 2020;9(3):34.</a:t>
            </a:r>
          </a:p>
          <a:p>
            <a:r>
              <a:rPr lang="en-US" sz="1500" b="1" dirty="0">
                <a:latin typeface="Palatino Linotype" panose="02040502050505030304" pitchFamily="18" charset="0"/>
                <a:hlinkClick r:id="rId2"/>
              </a:rPr>
              <a:t>https://www.criver.com/eureka/magic-bullets-the-next-evolution-in-targeted-cancer-therapy</a:t>
            </a:r>
            <a:endParaRPr lang="en-US" sz="1500" b="1" dirty="0">
              <a:latin typeface="Palatino Linotype" panose="02040502050505030304" pitchFamily="18" charset="0"/>
            </a:endParaRPr>
          </a:p>
          <a:p>
            <a:r>
              <a:rPr lang="en-US" sz="1500" b="1" i="0" dirty="0">
                <a:solidFill>
                  <a:srgbClr val="212121"/>
                </a:solidFill>
                <a:effectLst/>
                <a:latin typeface="Palatino Linotype" panose="02040502050505030304" pitchFamily="18" charset="0"/>
              </a:rPr>
              <a:t>Fu Z, Li S, Han S, Shi C, Zhang Y. Antibody drug conjugate: the "biological missile" for targeted cancer therapy. Signal </a:t>
            </a:r>
            <a:r>
              <a:rPr lang="en-US" sz="1500" b="1" i="0" dirty="0" err="1">
                <a:solidFill>
                  <a:srgbClr val="212121"/>
                </a:solidFill>
                <a:effectLst/>
                <a:latin typeface="Palatino Linotype" panose="02040502050505030304" pitchFamily="18" charset="0"/>
              </a:rPr>
              <a:t>Transduct</a:t>
            </a:r>
            <a:r>
              <a:rPr lang="en-US" sz="1500" b="1" i="0" dirty="0">
                <a:solidFill>
                  <a:srgbClr val="212121"/>
                </a:solidFill>
                <a:effectLst/>
                <a:latin typeface="Palatino Linotype" panose="02040502050505030304" pitchFamily="18" charset="0"/>
              </a:rPr>
              <a:t> Target </a:t>
            </a:r>
            <a:r>
              <a:rPr lang="en-US" sz="1500" b="1" i="0" dirty="0" err="1">
                <a:solidFill>
                  <a:srgbClr val="212121"/>
                </a:solidFill>
                <a:effectLst/>
                <a:latin typeface="Palatino Linotype" panose="02040502050505030304" pitchFamily="18" charset="0"/>
              </a:rPr>
              <a:t>Ther</a:t>
            </a:r>
            <a:r>
              <a:rPr lang="en-US" sz="1500" b="1" i="0" dirty="0">
                <a:solidFill>
                  <a:srgbClr val="212121"/>
                </a:solidFill>
                <a:effectLst/>
                <a:latin typeface="Palatino Linotype" panose="02040502050505030304" pitchFamily="18" charset="0"/>
              </a:rPr>
              <a:t>. 2022 Mar 22;7(1):93.</a:t>
            </a:r>
          </a:p>
          <a:p>
            <a:r>
              <a:rPr lang="en-US" sz="1500" b="1" i="0" dirty="0">
                <a:solidFill>
                  <a:srgbClr val="212121"/>
                </a:solidFill>
                <a:effectLst/>
                <a:latin typeface="Palatino Linotype" panose="02040502050505030304" pitchFamily="18" charset="0"/>
              </a:rPr>
              <a:t>Sun Y, Yu X, Wang X, Yuan K, et al. Bispecific antibodies in cancer therapy: Target selection and regulatory requirements. Acta Pharm Sin B. 2023;13(9):3583-3597.</a:t>
            </a:r>
            <a:endParaRPr lang="en-US" sz="1500" b="1" dirty="0">
              <a:latin typeface="Palatino Linotype" panose="02040502050505030304" pitchFamily="18" charset="0"/>
            </a:endParaRPr>
          </a:p>
        </p:txBody>
      </p:sp>
    </p:spTree>
    <p:extLst>
      <p:ext uri="{BB962C8B-B14F-4D97-AF65-F5344CB8AC3E}">
        <p14:creationId xmlns:p14="http://schemas.microsoft.com/office/powerpoint/2010/main" val="39869190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C0BE47-D8AA-5E18-87E1-29C7B659D050}"/>
              </a:ext>
            </a:extLst>
          </p:cNvPr>
          <p:cNvSpPr>
            <a:spLocks noGrp="1"/>
          </p:cNvSpPr>
          <p:nvPr>
            <p:ph idx="1"/>
          </p:nvPr>
        </p:nvSpPr>
        <p:spPr>
          <a:xfrm>
            <a:off x="395536" y="2204864"/>
            <a:ext cx="8229600" cy="2880320"/>
          </a:xfrm>
        </p:spPr>
        <p:txBody>
          <a:bodyPr>
            <a:normAutofit/>
          </a:bodyPr>
          <a:lstStyle/>
          <a:p>
            <a:pPr marL="0" indent="0" algn="ctr">
              <a:buNone/>
            </a:pPr>
            <a:r>
              <a:rPr lang="en-US" sz="2400" b="1" dirty="0">
                <a:latin typeface="Palatino Linotype" panose="02040502050505030304" pitchFamily="18" charset="0"/>
              </a:rPr>
              <a:t>Antibodies should be effective in killing cancer cells, but harmless to normal cells. </a:t>
            </a:r>
          </a:p>
          <a:p>
            <a:pPr marL="0" indent="0" algn="ctr">
              <a:buNone/>
            </a:pPr>
            <a:r>
              <a:rPr lang="en-US" sz="2400" b="1" dirty="0">
                <a:latin typeface="Palatino Linotype" panose="02040502050505030304" pitchFamily="18" charset="0"/>
              </a:rPr>
              <a:t>One of the possible ways is to identify some specifically overexpressed antigens to distinguish cancer cells from health cells. Specific expression of these antigens provides the possibility of precision tumor targeting via monoclonal antibodies</a:t>
            </a:r>
          </a:p>
        </p:txBody>
      </p:sp>
    </p:spTree>
    <p:extLst>
      <p:ext uri="{BB962C8B-B14F-4D97-AF65-F5344CB8AC3E}">
        <p14:creationId xmlns:p14="http://schemas.microsoft.com/office/powerpoint/2010/main" val="4235872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73C727-BB35-8067-DC69-C132EBB8487E}"/>
              </a:ext>
            </a:extLst>
          </p:cNvPr>
          <p:cNvSpPr>
            <a:spLocks noGrp="1"/>
          </p:cNvSpPr>
          <p:nvPr>
            <p:ph idx="1"/>
          </p:nvPr>
        </p:nvSpPr>
        <p:spPr>
          <a:xfrm>
            <a:off x="109687" y="260648"/>
            <a:ext cx="8924626" cy="2952328"/>
          </a:xfrm>
        </p:spPr>
        <p:txBody>
          <a:bodyPr>
            <a:noAutofit/>
          </a:bodyPr>
          <a:lstStyle/>
          <a:p>
            <a:r>
              <a:rPr lang="en-US" sz="2100" b="1" dirty="0">
                <a:latin typeface="Palatino Linotype" panose="02040502050505030304" pitchFamily="18" charset="0"/>
              </a:rPr>
              <a:t>Monoclonal antibodies are a type of targeted therapy. These molecules recognize and find specific proteins on tumor cells. </a:t>
            </a:r>
          </a:p>
          <a:p>
            <a:endParaRPr lang="en-US" sz="1100" b="1" dirty="0">
              <a:latin typeface="Palatino Linotype" panose="02040502050505030304" pitchFamily="18" charset="0"/>
            </a:endParaRPr>
          </a:p>
          <a:p>
            <a:r>
              <a:rPr lang="en-US" sz="2100" b="1" dirty="0">
                <a:latin typeface="Palatino Linotype" panose="02040502050505030304" pitchFamily="18" charset="0"/>
              </a:rPr>
              <a:t>Tumor cells share many similarities with the normal host cells and this presents a challenge for achieving high levels of selective cytotoxicity. </a:t>
            </a:r>
          </a:p>
          <a:p>
            <a:endParaRPr lang="en-US" sz="1100" b="1" dirty="0">
              <a:latin typeface="Palatino Linotype" panose="02040502050505030304" pitchFamily="18" charset="0"/>
            </a:endParaRPr>
          </a:p>
          <a:p>
            <a:r>
              <a:rPr lang="en-US" sz="2100" b="1" dirty="0">
                <a:latin typeface="Palatino Linotype" panose="02040502050505030304" pitchFamily="18" charset="0"/>
              </a:rPr>
              <a:t>Monoclonal antibodies were engineered with the predicted advantage of specificity, thus acting as “targeting missiles“ toward tumor cells </a:t>
            </a:r>
          </a:p>
          <a:p>
            <a:pPr marL="0" indent="0">
              <a:buNone/>
            </a:pPr>
            <a:endParaRPr lang="en-US" sz="2100" b="1" dirty="0">
              <a:latin typeface="Palatino Linotype" panose="02040502050505030304" pitchFamily="18" charset="0"/>
            </a:endParaRPr>
          </a:p>
        </p:txBody>
      </p:sp>
      <p:pic>
        <p:nvPicPr>
          <p:cNvPr id="4" name="Picture 3">
            <a:extLst>
              <a:ext uri="{FF2B5EF4-FFF2-40B4-BE49-F238E27FC236}">
                <a16:creationId xmlns:a16="http://schemas.microsoft.com/office/drawing/2014/main" id="{5A40C5EF-274F-6F1E-700F-373194A5BB65}"/>
              </a:ext>
            </a:extLst>
          </p:cNvPr>
          <p:cNvPicPr>
            <a:picLocks noChangeAspect="1"/>
          </p:cNvPicPr>
          <p:nvPr/>
        </p:nvPicPr>
        <p:blipFill>
          <a:blip r:embed="rId2"/>
          <a:stretch>
            <a:fillRect/>
          </a:stretch>
        </p:blipFill>
        <p:spPr>
          <a:xfrm>
            <a:off x="6748697" y="4005064"/>
            <a:ext cx="2285616" cy="2118713"/>
          </a:xfrm>
          <a:prstGeom prst="rect">
            <a:avLst/>
          </a:prstGeom>
        </p:spPr>
      </p:pic>
      <p:sp>
        <p:nvSpPr>
          <p:cNvPr id="6" name="TextBox 5">
            <a:extLst>
              <a:ext uri="{FF2B5EF4-FFF2-40B4-BE49-F238E27FC236}">
                <a16:creationId xmlns:a16="http://schemas.microsoft.com/office/drawing/2014/main" id="{C28880F9-6E77-7B4C-A339-90D9C19ECB31}"/>
              </a:ext>
            </a:extLst>
          </p:cNvPr>
          <p:cNvSpPr txBox="1"/>
          <p:nvPr/>
        </p:nvSpPr>
        <p:spPr>
          <a:xfrm>
            <a:off x="179512" y="4005064"/>
            <a:ext cx="6408712" cy="2354491"/>
          </a:xfrm>
          <a:prstGeom prst="rect">
            <a:avLst/>
          </a:prstGeom>
          <a:noFill/>
        </p:spPr>
        <p:txBody>
          <a:bodyPr wrap="square">
            <a:spAutoFit/>
          </a:bodyPr>
          <a:lstStyle/>
          <a:p>
            <a:pPr marL="285750" indent="-285750">
              <a:buFont typeface="Arial" panose="020B0604020202020204" pitchFamily="34" charset="0"/>
              <a:buChar char="•"/>
            </a:pPr>
            <a:r>
              <a:rPr lang="en-US" sz="2100" b="1" dirty="0">
                <a:latin typeface="Palatino Linotype" panose="02040502050505030304" pitchFamily="18" charset="0"/>
              </a:rPr>
              <a:t>Anti-tumor </a:t>
            </a:r>
            <a:r>
              <a:rPr lang="en-US" sz="2100" b="1" dirty="0" err="1">
                <a:latin typeface="Palatino Linotype" panose="02040502050505030304" pitchFamily="18" charset="0"/>
              </a:rPr>
              <a:t>mAbs</a:t>
            </a:r>
            <a:r>
              <a:rPr lang="en-US" sz="2100" b="1" dirty="0">
                <a:latin typeface="Palatino Linotype" panose="02040502050505030304" pitchFamily="18" charset="0"/>
              </a:rPr>
              <a:t> selectively target cell surface antigens in tumor. These tumor antigens can represent proteins that are overexpressed or selectively expressed in cells, and proteins that are mutated or post-translationally modified in a manner that is different in tumor cells than  non-transformed normal cells. </a:t>
            </a:r>
          </a:p>
        </p:txBody>
      </p:sp>
    </p:spTree>
    <p:extLst>
      <p:ext uri="{BB962C8B-B14F-4D97-AF65-F5344CB8AC3E}">
        <p14:creationId xmlns:p14="http://schemas.microsoft.com/office/powerpoint/2010/main" val="6234418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7BB4F-A23E-4B64-1211-9DBEB60F19CA}"/>
              </a:ext>
            </a:extLst>
          </p:cNvPr>
          <p:cNvSpPr>
            <a:spLocks noGrp="1"/>
          </p:cNvSpPr>
          <p:nvPr>
            <p:ph type="title"/>
          </p:nvPr>
        </p:nvSpPr>
        <p:spPr>
          <a:xfrm>
            <a:off x="539552" y="0"/>
            <a:ext cx="8291264" cy="980728"/>
          </a:xfrm>
        </p:spPr>
        <p:txBody>
          <a:bodyPr>
            <a:normAutofit/>
          </a:bodyPr>
          <a:lstStyle/>
          <a:p>
            <a:r>
              <a:rPr lang="en-US" sz="2800" b="1" dirty="0">
                <a:solidFill>
                  <a:srgbClr val="002060"/>
                </a:solidFill>
                <a:latin typeface="Palatino Linotype" panose="02040502050505030304" pitchFamily="18" charset="0"/>
              </a:rPr>
              <a:t>Classification of therapeutic monoclonal antibodies for tumor treatment</a:t>
            </a:r>
          </a:p>
        </p:txBody>
      </p:sp>
      <p:sp>
        <p:nvSpPr>
          <p:cNvPr id="3" name="Content Placeholder 2">
            <a:extLst>
              <a:ext uri="{FF2B5EF4-FFF2-40B4-BE49-F238E27FC236}">
                <a16:creationId xmlns:a16="http://schemas.microsoft.com/office/drawing/2014/main" id="{4CA5BF4B-E836-9A9D-6879-2DEB559E5A07}"/>
              </a:ext>
            </a:extLst>
          </p:cNvPr>
          <p:cNvSpPr>
            <a:spLocks noGrp="1"/>
          </p:cNvSpPr>
          <p:nvPr>
            <p:ph idx="1"/>
          </p:nvPr>
        </p:nvSpPr>
        <p:spPr>
          <a:xfrm>
            <a:off x="246461" y="2564904"/>
            <a:ext cx="8507288" cy="4176464"/>
          </a:xfrm>
        </p:spPr>
        <p:txBody>
          <a:bodyPr>
            <a:noAutofit/>
          </a:bodyPr>
          <a:lstStyle/>
          <a:p>
            <a:pPr marL="0" indent="0" algn="r">
              <a:buNone/>
            </a:pPr>
            <a:endParaRPr lang="en-US" sz="1000" b="1" dirty="0">
              <a:latin typeface="Palatino Linotype" panose="02040502050505030304" pitchFamily="18" charset="0"/>
            </a:endParaRPr>
          </a:p>
          <a:p>
            <a:pPr marL="0" indent="0" algn="r">
              <a:buNone/>
            </a:pPr>
            <a:r>
              <a:rPr lang="en-US" sz="2200" b="1" dirty="0">
                <a:solidFill>
                  <a:srgbClr val="C00000"/>
                </a:solidFill>
                <a:latin typeface="Palatino Linotype" panose="02040502050505030304" pitchFamily="18" charset="0"/>
              </a:rPr>
              <a:t>Unconjugated</a:t>
            </a:r>
            <a:r>
              <a:rPr lang="en-US" sz="2200" b="1" dirty="0">
                <a:latin typeface="Palatino Linotype" panose="02040502050505030304" pitchFamily="18" charset="0"/>
              </a:rPr>
              <a:t> or </a:t>
            </a:r>
            <a:r>
              <a:rPr lang="en-US" sz="2200" b="1" dirty="0">
                <a:solidFill>
                  <a:srgbClr val="C00000"/>
                </a:solidFill>
                <a:latin typeface="Palatino Linotype" panose="02040502050505030304" pitchFamily="18" charset="0"/>
              </a:rPr>
              <a:t>″naked″ </a:t>
            </a:r>
            <a:r>
              <a:rPr lang="en-US" sz="2200" b="1" dirty="0" err="1">
                <a:solidFill>
                  <a:srgbClr val="C00000"/>
                </a:solidFill>
                <a:latin typeface="Palatino Linotype" panose="02040502050505030304" pitchFamily="18" charset="0"/>
              </a:rPr>
              <a:t>mAbs</a:t>
            </a:r>
            <a:r>
              <a:rPr lang="en-US" sz="2200" b="1" dirty="0">
                <a:latin typeface="Palatino Linotype" panose="02040502050505030304" pitchFamily="18" charset="0"/>
              </a:rPr>
              <a:t> are unmodified antibodies. Unconjugated </a:t>
            </a:r>
            <a:r>
              <a:rPr lang="en-US" sz="2200" b="1" dirty="0" err="1">
                <a:latin typeface="Palatino Linotype" panose="02040502050505030304" pitchFamily="18" charset="0"/>
              </a:rPr>
              <a:t>mAbs</a:t>
            </a:r>
            <a:r>
              <a:rPr lang="en-US" sz="2200" b="1" dirty="0">
                <a:latin typeface="Palatino Linotype" panose="02040502050505030304" pitchFamily="18" charset="0"/>
              </a:rPr>
              <a:t> are the most common, whereas conjugated and bispecific antibodies are used less frequently. </a:t>
            </a:r>
          </a:p>
          <a:p>
            <a:pPr marL="0" indent="0" algn="r">
              <a:buNone/>
            </a:pPr>
            <a:endParaRPr lang="en-US" sz="1000" b="1" dirty="0">
              <a:latin typeface="Palatino Linotype" panose="02040502050505030304" pitchFamily="18" charset="0"/>
            </a:endParaRPr>
          </a:p>
          <a:p>
            <a:pPr marL="0" indent="0" algn="r">
              <a:buNone/>
            </a:pPr>
            <a:r>
              <a:rPr lang="en-US" sz="2200" b="1" dirty="0">
                <a:solidFill>
                  <a:srgbClr val="C00000"/>
                </a:solidFill>
                <a:latin typeface="Palatino Linotype" panose="02040502050505030304" pitchFamily="18" charset="0"/>
              </a:rPr>
              <a:t>Conjugated </a:t>
            </a:r>
            <a:r>
              <a:rPr lang="en-US" sz="2200" b="1" dirty="0" err="1">
                <a:solidFill>
                  <a:srgbClr val="C00000"/>
                </a:solidFill>
                <a:latin typeface="Palatino Linotype" panose="02040502050505030304" pitchFamily="18" charset="0"/>
              </a:rPr>
              <a:t>mAbs</a:t>
            </a:r>
            <a:r>
              <a:rPr lang="en-US" sz="2200" b="1" dirty="0">
                <a:solidFill>
                  <a:srgbClr val="C00000"/>
                </a:solidFill>
                <a:latin typeface="Palatino Linotype" panose="02040502050505030304" pitchFamily="18" charset="0"/>
              </a:rPr>
              <a:t> </a:t>
            </a:r>
            <a:r>
              <a:rPr lang="en-US" sz="2200" b="1" dirty="0">
                <a:latin typeface="Palatino Linotype" panose="02040502050505030304" pitchFamily="18" charset="0"/>
              </a:rPr>
              <a:t>are typically joined to a toxin (immunotoxin), chemotherapy agent, or radioactive particle (radioimmunoconjugate).</a:t>
            </a:r>
          </a:p>
          <a:p>
            <a:pPr marL="0" indent="0" algn="r">
              <a:buNone/>
            </a:pPr>
            <a:endParaRPr lang="en-US" sz="1000" b="1" dirty="0">
              <a:latin typeface="Palatino Linotype" panose="02040502050505030304" pitchFamily="18" charset="0"/>
            </a:endParaRPr>
          </a:p>
          <a:p>
            <a:pPr marL="0" indent="0" algn="r">
              <a:buNone/>
            </a:pPr>
            <a:r>
              <a:rPr lang="en-US" sz="2200" b="1" dirty="0">
                <a:solidFill>
                  <a:srgbClr val="C00000"/>
                </a:solidFill>
                <a:latin typeface="Palatino Linotype" panose="02040502050505030304" pitchFamily="18" charset="0"/>
              </a:rPr>
              <a:t>Bispecific </a:t>
            </a:r>
            <a:r>
              <a:rPr lang="en-US" sz="2200" b="1" dirty="0" err="1">
                <a:solidFill>
                  <a:srgbClr val="C00000"/>
                </a:solidFill>
                <a:latin typeface="Palatino Linotype" panose="02040502050505030304" pitchFamily="18" charset="0"/>
              </a:rPr>
              <a:t>mAbs</a:t>
            </a:r>
            <a:r>
              <a:rPr lang="en-US" sz="2200" b="1" dirty="0">
                <a:solidFill>
                  <a:srgbClr val="C00000"/>
                </a:solidFill>
                <a:latin typeface="Palatino Linotype" panose="02040502050505030304" pitchFamily="18" charset="0"/>
              </a:rPr>
              <a:t> </a:t>
            </a:r>
            <a:r>
              <a:rPr lang="en-US" sz="2200" b="1" dirty="0">
                <a:latin typeface="Palatino Linotype" panose="02040502050505030304" pitchFamily="18" charset="0"/>
              </a:rPr>
              <a:t>combine two different </a:t>
            </a:r>
            <a:r>
              <a:rPr lang="en-US" sz="2200" b="1" dirty="0" err="1">
                <a:latin typeface="Palatino Linotype" panose="02040502050505030304" pitchFamily="18" charset="0"/>
              </a:rPr>
              <a:t>mAbs</a:t>
            </a:r>
            <a:r>
              <a:rPr lang="en-US" sz="2200" b="1" dirty="0">
                <a:latin typeface="Palatino Linotype" panose="02040502050505030304" pitchFamily="18" charset="0"/>
              </a:rPr>
              <a:t> to attach to two different antigens simultaneously, one on tumor cells and one on immune cells, in the hopes of inciting an increased immune response and tumor cell destruction.</a:t>
            </a:r>
          </a:p>
        </p:txBody>
      </p:sp>
      <p:sp>
        <p:nvSpPr>
          <p:cNvPr id="5" name="TextBox 4">
            <a:extLst>
              <a:ext uri="{FF2B5EF4-FFF2-40B4-BE49-F238E27FC236}">
                <a16:creationId xmlns:a16="http://schemas.microsoft.com/office/drawing/2014/main" id="{4BDFDF88-0475-4560-97FE-A79D4FD3492E}"/>
              </a:ext>
            </a:extLst>
          </p:cNvPr>
          <p:cNvSpPr txBox="1"/>
          <p:nvPr/>
        </p:nvSpPr>
        <p:spPr>
          <a:xfrm>
            <a:off x="395536" y="1268760"/>
            <a:ext cx="8424936" cy="1508105"/>
          </a:xfrm>
          <a:prstGeom prst="rect">
            <a:avLst/>
          </a:prstGeom>
          <a:solidFill>
            <a:schemeClr val="bg2">
              <a:lumMod val="90000"/>
            </a:schemeClr>
          </a:solidFill>
        </p:spPr>
        <p:txBody>
          <a:bodyPr wrap="square">
            <a:spAutoFit/>
          </a:bodyPr>
          <a:lstStyle/>
          <a:p>
            <a:pPr marL="0" indent="0" algn="ctr">
              <a:buNone/>
            </a:pPr>
            <a:r>
              <a:rPr lang="en-US" sz="2300" b="1" dirty="0">
                <a:latin typeface="Palatino Linotype" panose="02040502050505030304" pitchFamily="18" charset="0"/>
              </a:rPr>
              <a:t>In general, monoclonal antibodies that used in the tumor treatment can be classified into three types based on their administration or use: unconjugated, conjugated, and bispecific. </a:t>
            </a:r>
          </a:p>
        </p:txBody>
      </p:sp>
    </p:spTree>
    <p:extLst>
      <p:ext uri="{BB962C8B-B14F-4D97-AF65-F5344CB8AC3E}">
        <p14:creationId xmlns:p14="http://schemas.microsoft.com/office/powerpoint/2010/main" val="25666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1EB9F-68ED-428F-E646-BE4E52BCED33}"/>
              </a:ext>
            </a:extLst>
          </p:cNvPr>
          <p:cNvSpPr>
            <a:spLocks noGrp="1"/>
          </p:cNvSpPr>
          <p:nvPr>
            <p:ph type="title"/>
          </p:nvPr>
        </p:nvSpPr>
        <p:spPr>
          <a:xfrm>
            <a:off x="0" y="25176"/>
            <a:ext cx="9144000" cy="883544"/>
          </a:xfrm>
        </p:spPr>
        <p:txBody>
          <a:bodyPr>
            <a:noAutofit/>
          </a:bodyPr>
          <a:lstStyle/>
          <a:p>
            <a:br>
              <a:rPr lang="en-US" sz="2700" b="1" dirty="0">
                <a:solidFill>
                  <a:srgbClr val="C00000"/>
                </a:solidFill>
                <a:latin typeface="Palatino Linotype" panose="02040502050505030304" pitchFamily="18" charset="0"/>
              </a:rPr>
            </a:br>
            <a:r>
              <a:rPr lang="en-US" sz="2700" b="1" dirty="0">
                <a:solidFill>
                  <a:srgbClr val="C00000"/>
                </a:solidFill>
                <a:latin typeface="Palatino Linotype" panose="02040502050505030304" pitchFamily="18" charset="0"/>
              </a:rPr>
              <a:t>Effector mechanisms of </a:t>
            </a:r>
            <a:r>
              <a:rPr lang="en-US" sz="2700" b="1" u="sng" dirty="0">
                <a:solidFill>
                  <a:srgbClr val="C00000"/>
                </a:solidFill>
                <a:latin typeface="Palatino Linotype" panose="02040502050505030304" pitchFamily="18" charset="0"/>
              </a:rPr>
              <a:t>unconjugated</a:t>
            </a:r>
            <a:r>
              <a:rPr lang="en-US" sz="2700" b="1" dirty="0">
                <a:solidFill>
                  <a:srgbClr val="C00000"/>
                </a:solidFill>
                <a:latin typeface="Palatino Linotype" panose="02040502050505030304" pitchFamily="18" charset="0"/>
              </a:rPr>
              <a:t> </a:t>
            </a:r>
            <a:r>
              <a:rPr lang="en-US" sz="2700" b="1" dirty="0" err="1">
                <a:solidFill>
                  <a:srgbClr val="002060"/>
                </a:solidFill>
                <a:latin typeface="Palatino Linotype" panose="02040502050505030304" pitchFamily="18" charset="0"/>
              </a:rPr>
              <a:t>mAbs</a:t>
            </a:r>
            <a:r>
              <a:rPr lang="en-US" sz="2700" b="1" dirty="0">
                <a:solidFill>
                  <a:srgbClr val="002060"/>
                </a:solidFill>
                <a:latin typeface="Palatino Linotype" panose="02040502050505030304" pitchFamily="18" charset="0"/>
              </a:rPr>
              <a:t> in tumor therapy</a:t>
            </a:r>
            <a:br>
              <a:rPr lang="en-US" sz="2700" b="1" dirty="0">
                <a:solidFill>
                  <a:srgbClr val="C00000"/>
                </a:solidFill>
                <a:latin typeface="Palatino Linotype" panose="02040502050505030304" pitchFamily="18" charset="0"/>
              </a:rPr>
            </a:br>
            <a:endParaRPr lang="en-US" sz="2700" b="1" dirty="0">
              <a:solidFill>
                <a:srgbClr val="C00000"/>
              </a:solidFill>
              <a:latin typeface="Palatino Linotype" panose="02040502050505030304" pitchFamily="18" charset="0"/>
            </a:endParaRPr>
          </a:p>
        </p:txBody>
      </p:sp>
      <p:pic>
        <p:nvPicPr>
          <p:cNvPr id="5" name="Picture 4">
            <a:extLst>
              <a:ext uri="{FF2B5EF4-FFF2-40B4-BE49-F238E27FC236}">
                <a16:creationId xmlns:a16="http://schemas.microsoft.com/office/drawing/2014/main" id="{90997FE9-7C8C-9753-9D65-7735C6FC9E6A}"/>
              </a:ext>
            </a:extLst>
          </p:cNvPr>
          <p:cNvPicPr>
            <a:picLocks noChangeAspect="1"/>
          </p:cNvPicPr>
          <p:nvPr/>
        </p:nvPicPr>
        <p:blipFill>
          <a:blip r:embed="rId3"/>
          <a:stretch>
            <a:fillRect/>
          </a:stretch>
        </p:blipFill>
        <p:spPr>
          <a:xfrm>
            <a:off x="129732" y="2924944"/>
            <a:ext cx="4788024" cy="3672408"/>
          </a:xfrm>
          <a:prstGeom prst="rect">
            <a:avLst/>
          </a:prstGeom>
        </p:spPr>
      </p:pic>
      <p:sp>
        <p:nvSpPr>
          <p:cNvPr id="11" name="Content Placeholder 2">
            <a:extLst>
              <a:ext uri="{FF2B5EF4-FFF2-40B4-BE49-F238E27FC236}">
                <a16:creationId xmlns:a16="http://schemas.microsoft.com/office/drawing/2014/main" id="{4C1BE541-55C5-0910-E7B5-C267CD03187A}"/>
              </a:ext>
            </a:extLst>
          </p:cNvPr>
          <p:cNvSpPr txBox="1">
            <a:spLocks/>
          </p:cNvSpPr>
          <p:nvPr/>
        </p:nvSpPr>
        <p:spPr>
          <a:xfrm>
            <a:off x="318736" y="1163314"/>
            <a:ext cx="8612189" cy="54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latin typeface="Palatino Linotype" panose="02040502050505030304" pitchFamily="18" charset="0"/>
              </a:rPr>
              <a:t>Unconjugated </a:t>
            </a:r>
            <a:r>
              <a:rPr lang="en-US" sz="2000" dirty="0" err="1">
                <a:latin typeface="Palatino Linotype" panose="02040502050505030304" pitchFamily="18" charset="0"/>
              </a:rPr>
              <a:t>mAbs</a:t>
            </a:r>
            <a:r>
              <a:rPr lang="en-US" sz="2000" dirty="0">
                <a:latin typeface="Palatino Linotype" panose="02040502050505030304" pitchFamily="18" charset="0"/>
              </a:rPr>
              <a:t> against antigens either unique to or overexpressed by tumor cells can cause tumor cell death by a variety mechanisms</a:t>
            </a:r>
            <a:r>
              <a:rPr lang="sr-Latn-RS" sz="2000" dirty="0">
                <a:latin typeface="Palatino Linotype" panose="02040502050505030304" pitchFamily="18" charset="0"/>
              </a:rPr>
              <a:t>.</a:t>
            </a:r>
          </a:p>
          <a:p>
            <a:pPr marL="0" indent="0">
              <a:buFont typeface="Arial" panose="020B0604020202020204" pitchFamily="34" charset="0"/>
              <a:buNone/>
            </a:pPr>
            <a:r>
              <a:rPr lang="sr-Latn-RS" sz="2000" b="1" u="sng" dirty="0">
                <a:latin typeface="Palatino Linotype" panose="02040502050505030304" pitchFamily="18" charset="0"/>
              </a:rPr>
              <a:t>D</a:t>
            </a:r>
            <a:r>
              <a:rPr lang="en-US" sz="2000" b="1" u="sng" dirty="0" err="1">
                <a:latin typeface="Palatino Linotype" panose="02040502050505030304" pitchFamily="18" charset="0"/>
              </a:rPr>
              <a:t>irect</a:t>
            </a:r>
            <a:r>
              <a:rPr lang="en-US" sz="2000" b="1" u="sng" dirty="0">
                <a:latin typeface="Palatino Linotype" panose="02040502050505030304" pitchFamily="18" charset="0"/>
              </a:rPr>
              <a:t> mechanism</a:t>
            </a:r>
            <a:r>
              <a:rPr lang="en-US" sz="2000" b="1" dirty="0">
                <a:latin typeface="Palatino Linotype" panose="02040502050505030304" pitchFamily="18" charset="0"/>
              </a:rPr>
              <a:t> </a:t>
            </a:r>
            <a:r>
              <a:rPr lang="en-US" sz="2000" dirty="0">
                <a:latin typeface="Palatino Linotype" panose="02040502050505030304" pitchFamily="18" charset="0"/>
              </a:rPr>
              <a:t>of action of </a:t>
            </a:r>
            <a:r>
              <a:rPr lang="en-US" sz="2000" dirty="0" err="1">
                <a:latin typeface="Palatino Linotype" panose="02040502050505030304" pitchFamily="18" charset="0"/>
              </a:rPr>
              <a:t>mAbs</a:t>
            </a:r>
            <a:r>
              <a:rPr lang="sr-Latn-RS" sz="2000" dirty="0">
                <a:latin typeface="Palatino Linotype" panose="02040502050505030304" pitchFamily="18" charset="0"/>
              </a:rPr>
              <a:t> is </a:t>
            </a:r>
            <a:r>
              <a:rPr lang="sr-Latn-RS" sz="2000" b="1" dirty="0">
                <a:solidFill>
                  <a:srgbClr val="FF0000"/>
                </a:solidFill>
                <a:latin typeface="Palatino Linotype" panose="02040502050505030304" pitchFamily="18" charset="0"/>
              </a:rPr>
              <a:t>b</a:t>
            </a:r>
            <a:r>
              <a:rPr lang="en-US" sz="2000" b="1" dirty="0">
                <a:solidFill>
                  <a:srgbClr val="FF0000"/>
                </a:solidFill>
                <a:latin typeface="Palatino Linotype" panose="02040502050505030304" pitchFamily="18" charset="0"/>
              </a:rPr>
              <a:t>locking </a:t>
            </a:r>
            <a:r>
              <a:rPr lang="sr-Latn-RS" sz="2000" b="1" dirty="0">
                <a:solidFill>
                  <a:srgbClr val="FF0000"/>
                </a:solidFill>
                <a:latin typeface="Palatino Linotype" panose="02040502050505030304" pitchFamily="18" charset="0"/>
              </a:rPr>
              <a:t>s</a:t>
            </a:r>
            <a:r>
              <a:rPr lang="en-US" sz="2000" b="1" dirty="0" err="1">
                <a:solidFill>
                  <a:srgbClr val="FF0000"/>
                </a:solidFill>
                <a:latin typeface="Palatino Linotype" panose="02040502050505030304" pitchFamily="18" charset="0"/>
              </a:rPr>
              <a:t>ignaling</a:t>
            </a:r>
            <a:r>
              <a:rPr lang="en-US" sz="2000" b="1" dirty="0">
                <a:solidFill>
                  <a:srgbClr val="FF0000"/>
                </a:solidFill>
                <a:latin typeface="Palatino Linotype" panose="02040502050505030304" pitchFamily="18" charset="0"/>
              </a:rPr>
              <a:t> pathways </a:t>
            </a:r>
            <a:r>
              <a:rPr lang="en-US" sz="2000" dirty="0">
                <a:latin typeface="Palatino Linotype" panose="02040502050505030304" pitchFamily="18" charset="0"/>
              </a:rPr>
              <a:t>in the tumor cells resulting their elimination</a:t>
            </a:r>
            <a:r>
              <a:rPr lang="sr-Latn-RS" sz="2000" dirty="0">
                <a:latin typeface="Palatino Linotype" panose="02040502050505030304" pitchFamily="18" charset="0"/>
              </a:rPr>
              <a:t>.</a:t>
            </a:r>
          </a:p>
        </p:txBody>
      </p:sp>
      <p:sp>
        <p:nvSpPr>
          <p:cNvPr id="12" name="Content Placeholder 2">
            <a:extLst>
              <a:ext uri="{FF2B5EF4-FFF2-40B4-BE49-F238E27FC236}">
                <a16:creationId xmlns:a16="http://schemas.microsoft.com/office/drawing/2014/main" id="{0C93B844-E115-1488-60AA-C924E945D74E}"/>
              </a:ext>
            </a:extLst>
          </p:cNvPr>
          <p:cNvSpPr txBox="1">
            <a:spLocks/>
          </p:cNvSpPr>
          <p:nvPr/>
        </p:nvSpPr>
        <p:spPr>
          <a:xfrm>
            <a:off x="5068347" y="2887232"/>
            <a:ext cx="4025721" cy="38541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sr-Latn-RS" sz="2000" b="1" u="sng" dirty="0">
                <a:latin typeface="Palatino Linotype" panose="02040502050505030304" pitchFamily="18" charset="0"/>
              </a:rPr>
              <a:t>I</a:t>
            </a:r>
            <a:r>
              <a:rPr lang="en-US" sz="2000" b="1" u="sng" dirty="0" err="1">
                <a:latin typeface="Palatino Linotype" panose="02040502050505030304" pitchFamily="18" charset="0"/>
              </a:rPr>
              <a:t>ndirect</a:t>
            </a:r>
            <a:r>
              <a:rPr lang="en-US" sz="2000" b="1" u="sng" dirty="0">
                <a:latin typeface="Palatino Linotype" panose="02040502050505030304" pitchFamily="18" charset="0"/>
              </a:rPr>
              <a:t> </a:t>
            </a:r>
            <a:r>
              <a:rPr lang="en-US" sz="2000" dirty="0">
                <a:latin typeface="Palatino Linotype" panose="02040502050505030304" pitchFamily="18" charset="0"/>
              </a:rPr>
              <a:t>actions of </a:t>
            </a:r>
            <a:r>
              <a:rPr lang="en-US" sz="2000" dirty="0" err="1">
                <a:latin typeface="Palatino Linotype" panose="02040502050505030304" pitchFamily="18" charset="0"/>
              </a:rPr>
              <a:t>mAbs</a:t>
            </a:r>
            <a:r>
              <a:rPr lang="sr-Latn-RS" sz="2000" dirty="0">
                <a:latin typeface="Palatino Linotype" panose="02040502050505030304" pitchFamily="18" charset="0"/>
              </a:rPr>
              <a:t> </a:t>
            </a:r>
            <a:r>
              <a:rPr lang="en-US" sz="2000" b="1" dirty="0">
                <a:latin typeface="Palatino Linotype" panose="02040502050505030304" pitchFamily="18" charset="0"/>
              </a:rPr>
              <a:t>require the engagement of effector immune mechanisms to the tumor cell elimination, </a:t>
            </a:r>
            <a:r>
              <a:rPr lang="en-US" sz="2000" dirty="0">
                <a:latin typeface="Palatino Linotype" panose="02040502050505030304" pitchFamily="18" charset="0"/>
              </a:rPr>
              <a:t>and </a:t>
            </a:r>
            <a:r>
              <a:rPr lang="sr-Latn-RS" sz="2000" dirty="0">
                <a:latin typeface="Palatino Linotype" panose="02040502050505030304" pitchFamily="18" charset="0"/>
              </a:rPr>
              <a:t>include:</a:t>
            </a:r>
          </a:p>
          <a:p>
            <a:pPr marL="0" indent="0">
              <a:buFont typeface="Arial" panose="020B0604020202020204" pitchFamily="34" charset="0"/>
              <a:buNone/>
            </a:pPr>
            <a:endParaRPr lang="sr-Latn-RS" sz="1000" b="1" dirty="0">
              <a:latin typeface="Palatino Linotype" panose="02040502050505030304" pitchFamily="18" charset="0"/>
            </a:endParaRPr>
          </a:p>
          <a:p>
            <a:pPr marL="0" indent="0">
              <a:buFont typeface="Arial" panose="020B0604020202020204" pitchFamily="34" charset="0"/>
              <a:buNone/>
            </a:pPr>
            <a:r>
              <a:rPr lang="sr-Latn-RS" sz="2000" b="1" dirty="0">
                <a:solidFill>
                  <a:srgbClr val="FF0000"/>
                </a:solidFill>
                <a:latin typeface="Palatino Linotype" panose="02040502050505030304" pitchFamily="18" charset="0"/>
              </a:rPr>
              <a:t>-</a:t>
            </a:r>
            <a:r>
              <a:rPr lang="en-US" sz="2000" b="1" dirty="0">
                <a:solidFill>
                  <a:srgbClr val="FF0000"/>
                </a:solidFill>
                <a:latin typeface="Palatino Linotype" panose="02040502050505030304" pitchFamily="18" charset="0"/>
              </a:rPr>
              <a:t> complement-dependent cytotoxicity (CDC)</a:t>
            </a:r>
            <a:r>
              <a:rPr lang="sr-Latn-RS" sz="2000" b="1" dirty="0">
                <a:solidFill>
                  <a:srgbClr val="FF0000"/>
                </a:solidFill>
                <a:latin typeface="Palatino Linotype" panose="02040502050505030304" pitchFamily="18" charset="0"/>
              </a:rPr>
              <a:t>,</a:t>
            </a:r>
            <a:r>
              <a:rPr lang="en-US" sz="2000" b="1" dirty="0">
                <a:solidFill>
                  <a:srgbClr val="FF0000"/>
                </a:solidFill>
                <a:latin typeface="Palatino Linotype" panose="02040502050505030304" pitchFamily="18" charset="0"/>
              </a:rPr>
              <a:t> </a:t>
            </a:r>
            <a:endParaRPr lang="sr-Latn-RS" sz="2000" b="1" dirty="0">
              <a:solidFill>
                <a:srgbClr val="FF0000"/>
              </a:solidFill>
              <a:latin typeface="Palatino Linotype" panose="02040502050505030304" pitchFamily="18" charset="0"/>
            </a:endParaRPr>
          </a:p>
          <a:p>
            <a:pPr marL="0" indent="0">
              <a:buFont typeface="Arial" panose="020B0604020202020204" pitchFamily="34" charset="0"/>
              <a:buNone/>
            </a:pPr>
            <a:r>
              <a:rPr lang="sr-Latn-RS" sz="2000" b="1" dirty="0">
                <a:solidFill>
                  <a:srgbClr val="FF0000"/>
                </a:solidFill>
                <a:latin typeface="Palatino Linotype" panose="02040502050505030304" pitchFamily="18" charset="0"/>
              </a:rPr>
              <a:t>-</a:t>
            </a:r>
            <a:r>
              <a:rPr lang="en-US" sz="2000" b="1" dirty="0">
                <a:solidFill>
                  <a:srgbClr val="FF0000"/>
                </a:solidFill>
                <a:latin typeface="Palatino Linotype" panose="02040502050505030304" pitchFamily="18" charset="0"/>
              </a:rPr>
              <a:t> antibody-dependent</a:t>
            </a:r>
            <a:r>
              <a:rPr lang="sr-Latn-RS" sz="2000" b="1" dirty="0">
                <a:solidFill>
                  <a:srgbClr val="FF0000"/>
                </a:solidFill>
                <a:latin typeface="Palatino Linotype" panose="02040502050505030304" pitchFamily="18" charset="0"/>
              </a:rPr>
              <a:t> </a:t>
            </a:r>
            <a:r>
              <a:rPr lang="en-US" sz="2000" b="1" dirty="0">
                <a:solidFill>
                  <a:srgbClr val="FF0000"/>
                </a:solidFill>
                <a:latin typeface="Palatino Linotype" panose="02040502050505030304" pitchFamily="18" charset="0"/>
              </a:rPr>
              <a:t>cellular phagocytosis (ADCP), </a:t>
            </a:r>
            <a:endParaRPr lang="sr-Latn-RS" sz="2000" b="1" dirty="0">
              <a:solidFill>
                <a:srgbClr val="FF0000"/>
              </a:solidFill>
              <a:latin typeface="Palatino Linotype" panose="02040502050505030304" pitchFamily="18" charset="0"/>
            </a:endParaRPr>
          </a:p>
          <a:p>
            <a:pPr marL="0" indent="0">
              <a:buFont typeface="Arial" panose="020B0604020202020204" pitchFamily="34" charset="0"/>
              <a:buNone/>
            </a:pPr>
            <a:r>
              <a:rPr lang="sr-Latn-RS" sz="2000" b="1" dirty="0">
                <a:solidFill>
                  <a:srgbClr val="FF0000"/>
                </a:solidFill>
                <a:latin typeface="Palatino Linotype" panose="02040502050505030304" pitchFamily="18" charset="0"/>
              </a:rPr>
              <a:t>-</a:t>
            </a:r>
            <a:r>
              <a:rPr lang="en-US" sz="2000" b="1" dirty="0">
                <a:solidFill>
                  <a:srgbClr val="FF0000"/>
                </a:solidFill>
                <a:latin typeface="Palatino Linotype" panose="02040502050505030304" pitchFamily="18" charset="0"/>
              </a:rPr>
              <a:t> antibody-dependent cellular cytotoxicity (ADCC)</a:t>
            </a:r>
            <a:r>
              <a:rPr lang="sr-Latn-RS" sz="2000" b="1" dirty="0">
                <a:solidFill>
                  <a:srgbClr val="FF0000"/>
                </a:solidFill>
                <a:latin typeface="Palatino Linotype" panose="02040502050505030304" pitchFamily="18" charset="0"/>
              </a:rPr>
              <a:t>.</a:t>
            </a:r>
            <a:endParaRPr lang="en-US" sz="2000" b="1" dirty="0">
              <a:solidFill>
                <a:srgbClr val="FF0000"/>
              </a:solidFill>
              <a:latin typeface="Palatino Linotype" panose="02040502050505030304" pitchFamily="18" charset="0"/>
            </a:endParaRPr>
          </a:p>
        </p:txBody>
      </p:sp>
      <p:sp>
        <p:nvSpPr>
          <p:cNvPr id="14" name="TextBox 13">
            <a:extLst>
              <a:ext uri="{FF2B5EF4-FFF2-40B4-BE49-F238E27FC236}">
                <a16:creationId xmlns:a16="http://schemas.microsoft.com/office/drawing/2014/main" id="{6C4B71CF-39B1-0D62-8E98-FE49EF1E8134}"/>
              </a:ext>
            </a:extLst>
          </p:cNvPr>
          <p:cNvSpPr txBox="1"/>
          <p:nvPr/>
        </p:nvSpPr>
        <p:spPr>
          <a:xfrm>
            <a:off x="213075" y="6525047"/>
            <a:ext cx="4572000" cy="307777"/>
          </a:xfrm>
          <a:prstGeom prst="rect">
            <a:avLst/>
          </a:prstGeom>
          <a:noFill/>
        </p:spPr>
        <p:txBody>
          <a:bodyPr wrap="square">
            <a:spAutoFit/>
          </a:bodyPr>
          <a:lstStyle/>
          <a:p>
            <a:r>
              <a:rPr lang="en-US" sz="1400" b="0" i="0" dirty="0">
                <a:solidFill>
                  <a:srgbClr val="212121"/>
                </a:solidFill>
                <a:effectLst/>
                <a:latin typeface="Palatino Linotype" panose="02040502050505030304" pitchFamily="18" charset="0"/>
              </a:rPr>
              <a:t>Zahavi D, et al. Antibodies (Basel). 2020;9(3):34.</a:t>
            </a:r>
            <a:endParaRPr lang="en-US" sz="1400" dirty="0">
              <a:latin typeface="Palatino Linotype" panose="02040502050505030304" pitchFamily="18" charset="0"/>
            </a:endParaRPr>
          </a:p>
        </p:txBody>
      </p:sp>
    </p:spTree>
    <p:extLst>
      <p:ext uri="{BB962C8B-B14F-4D97-AF65-F5344CB8AC3E}">
        <p14:creationId xmlns:p14="http://schemas.microsoft.com/office/powerpoint/2010/main" val="10218510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7858</TotalTime>
  <Words>5112</Words>
  <Application>Microsoft Office PowerPoint</Application>
  <PresentationFormat>On-screen Show (4:3)</PresentationFormat>
  <Paragraphs>267</Paragraphs>
  <Slides>54</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Palatino Linotype</vt:lpstr>
      <vt:lpstr>Tahoma</vt:lpstr>
      <vt:lpstr>Office Theme</vt:lpstr>
      <vt:lpstr>APPLICATION OF BIOLOGICAL THERAPY IN MEDICINE</vt:lpstr>
      <vt:lpstr>PowerPoint Presentation</vt:lpstr>
      <vt:lpstr>PowerPoint Presentation</vt:lpstr>
      <vt:lpstr>PowerPoint Presentation</vt:lpstr>
      <vt:lpstr>PowerPoint Presentation</vt:lpstr>
      <vt:lpstr>PowerPoint Presentation</vt:lpstr>
      <vt:lpstr>PowerPoint Presentation</vt:lpstr>
      <vt:lpstr>Classification of therapeutic monoclonal antibodies for tumor treatment</vt:lpstr>
      <vt:lpstr> Effector mechanisms of unconjugated mAbs in tumor therapy </vt:lpstr>
      <vt:lpstr>Effector mechanisms of unconjugated mAbs in tumor therapy</vt:lpstr>
      <vt:lpstr>PowerPoint Presentation</vt:lpstr>
      <vt:lpstr>PowerPoint Presentation</vt:lpstr>
      <vt:lpstr>PowerPoint Presentation</vt:lpstr>
      <vt:lpstr>Effector mechanisms of unconjugated mAbs in tumor therapy</vt:lpstr>
      <vt:lpstr>PowerPoint Presentation</vt:lpstr>
      <vt:lpstr>Effector mechanisms of unconjugated mAbs in tumor therapy</vt:lpstr>
      <vt:lpstr>PowerPoint Presentation</vt:lpstr>
      <vt:lpstr>Effector mechanisms of unconjugated mAbs in tumor therapy</vt:lpstr>
      <vt:lpstr>PowerPoint Presentation</vt:lpstr>
      <vt:lpstr>PowerPoint Presentation</vt:lpstr>
      <vt:lpstr>PowerPoint Presentation</vt:lpstr>
      <vt:lpstr>PowerPoint Presentation</vt:lpstr>
      <vt:lpstr>PowerPoint Presentation</vt:lpstr>
      <vt:lpstr>PowerPoint Presentation</vt:lpstr>
      <vt:lpstr>Effector mechanisms of unconjugated mAbs in tumor therapy</vt:lpstr>
      <vt:lpstr>Immune checkpoints</vt:lpstr>
      <vt:lpstr>Immune checkpoint blockade</vt:lpstr>
      <vt:lpstr>PowerPoint Presentation</vt:lpstr>
      <vt:lpstr>PowerPoint Presentation</vt:lpstr>
      <vt:lpstr>PowerPoint Presentation</vt:lpstr>
      <vt:lpstr>PowerPoint Presentation</vt:lpstr>
      <vt:lpstr>PowerPoint Presentation</vt:lpstr>
      <vt:lpstr>Target tumor antigen selection for ADCs</vt:lpstr>
      <vt:lpstr>…</vt:lpstr>
      <vt:lpstr>PowerPoint Presentation</vt:lpstr>
      <vt:lpstr>PowerPoint Presentation</vt:lpstr>
      <vt:lpstr> Effector mechanisms of conjugated antibody or antibody–drug conjugates (ADCs) </vt:lpstr>
      <vt:lpstr> Effector mechanisms of conjugated antibody or antibody–drug conjugates (ADCs)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Mechanisms of action of bispecific antibodies </vt:lpstr>
      <vt:lpstr>PowerPoint Presentation</vt:lpstr>
      <vt:lpstr>PowerPoint Presentation</vt:lpstr>
      <vt:lpstr>PowerPoint Presentation</vt:lpstr>
      <vt:lpstr>PowerPoint Presentation</vt:lpstr>
      <vt:lpstr>Summary, the key points of these teaching unit are:</vt:lpstr>
      <vt:lpstr>PowerPoint Presentation</vt:lpstr>
      <vt:lpstr>Literature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IMMUNOLOGY</dc:title>
  <dc:creator>user</dc:creator>
  <cp:lastModifiedBy>Perun</cp:lastModifiedBy>
  <cp:revision>158</cp:revision>
  <dcterms:created xsi:type="dcterms:W3CDTF">2023-09-14T14:43:09Z</dcterms:created>
  <dcterms:modified xsi:type="dcterms:W3CDTF">2023-12-21T10:28:05Z</dcterms:modified>
</cp:coreProperties>
</file>